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468" r:id="rId2"/>
    <p:sldId id="2493" r:id="rId3"/>
    <p:sldId id="2494" r:id="rId4"/>
    <p:sldId id="2492" r:id="rId5"/>
    <p:sldId id="2503" r:id="rId6"/>
    <p:sldId id="2502" r:id="rId7"/>
    <p:sldId id="2501" r:id="rId8"/>
    <p:sldId id="2504" r:id="rId9"/>
    <p:sldId id="2497" r:id="rId10"/>
    <p:sldId id="2499" r:id="rId11"/>
    <p:sldId id="2500" r:id="rId12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38A8"/>
    <a:srgbClr val="FFFFFF"/>
    <a:srgbClr val="FFFFCC"/>
    <a:srgbClr val="7FEA54"/>
    <a:srgbClr val="DFFBD9"/>
    <a:srgbClr val="CEF5C3"/>
    <a:srgbClr val="AEEB9D"/>
    <a:srgbClr val="FBFDE7"/>
    <a:srgbClr val="000000"/>
    <a:srgbClr val="F6DD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49" autoAdjust="0"/>
    <p:restoredTop sz="87338" autoAdjust="0"/>
  </p:normalViewPr>
  <p:slideViewPr>
    <p:cSldViewPr snapToGrid="0" snapToObjects="1">
      <p:cViewPr>
        <p:scale>
          <a:sx n="50" d="100"/>
          <a:sy n="50" d="100"/>
        </p:scale>
        <p:origin x="-1134" y="-462"/>
      </p:cViewPr>
      <p:guideLst>
        <p:guide orient="horz" pos="4320"/>
        <p:guide pos="76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8" d="100"/>
        <a:sy n="58" d="100"/>
      </p:scale>
      <p:origin x="0" y="0"/>
    </p:cViewPr>
  </p:sorterViewPr>
  <p:notesViewPr>
    <p:cSldViewPr snapToGrid="0" snapToObjects="1" showGuides="1"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5707D-EF37-48E1-9825-4EC36DAC0DAF}" type="datetimeFigureOut">
              <a:rPr lang="pt-BR" smtClean="0"/>
              <a:t>29/11/2019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A14D51-7114-4EAC-8F24-10767924C2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0534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Open Sans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11/29/2019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Open Sans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Open Sans Light" charset="0"/>
        <a:ea typeface="+mn-ea"/>
        <a:cs typeface="+mn-cs"/>
      </a:defRPr>
    </a:lvl1pPr>
    <a:lvl2pPr marL="914217" algn="l" defTabSz="914217" rtl="0" eaLnBrk="1" latinLnBrk="0" hangingPunct="1">
      <a:defRPr sz="2400" b="0" i="0" kern="1200">
        <a:solidFill>
          <a:schemeClr val="tx1"/>
        </a:solidFill>
        <a:latin typeface="Open Sans Light" charset="0"/>
        <a:ea typeface="+mn-ea"/>
        <a:cs typeface="+mn-cs"/>
      </a:defRPr>
    </a:lvl2pPr>
    <a:lvl3pPr marL="1828434" algn="l" defTabSz="914217" rtl="0" eaLnBrk="1" latinLnBrk="0" hangingPunct="1">
      <a:defRPr sz="2400" b="0" i="0" kern="1200">
        <a:solidFill>
          <a:schemeClr val="tx1"/>
        </a:solidFill>
        <a:latin typeface="Open Sans Light" charset="0"/>
        <a:ea typeface="+mn-ea"/>
        <a:cs typeface="+mn-cs"/>
      </a:defRPr>
    </a:lvl3pPr>
    <a:lvl4pPr marL="2742651" algn="l" defTabSz="914217" rtl="0" eaLnBrk="1" latinLnBrk="0" hangingPunct="1">
      <a:defRPr sz="2400" b="0" i="0" kern="1200">
        <a:solidFill>
          <a:schemeClr val="tx1"/>
        </a:solidFill>
        <a:latin typeface="Open Sans Light" charset="0"/>
        <a:ea typeface="+mn-ea"/>
        <a:cs typeface="+mn-cs"/>
      </a:defRPr>
    </a:lvl4pPr>
    <a:lvl5pPr marL="3656868" algn="l" defTabSz="914217" rtl="0" eaLnBrk="1" latinLnBrk="0" hangingPunct="1">
      <a:defRPr sz="2400" b="0" i="0" kern="1200">
        <a:solidFill>
          <a:schemeClr val="tx1"/>
        </a:solidFill>
        <a:latin typeface="Open Sans Light" charset="0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4003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LÂMINA</a:t>
            </a:r>
            <a:r>
              <a:rPr lang="en-US" altLang="en-US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27: 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Linha do tempo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modelo 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</a:p>
          <a:p>
            <a:pPr marL="0" marR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x-none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Formatação:  </a:t>
            </a:r>
            <a:r>
              <a:rPr lang="pt-BR" altLang="x-none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ítulo da lâmina: Arial, negrito, caixa alta,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66.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Subtítulo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itens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negrito, caixa alta,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itens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boxes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amarelos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azuis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negrito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caixa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alta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endParaRPr lang="x-none" altLang="x-none" b="1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8243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LÂMINA</a:t>
            </a:r>
            <a:r>
              <a:rPr lang="en-US" altLang="en-US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27: 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Linha do tempo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modelo 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</a:p>
          <a:p>
            <a:pPr marL="0" marR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x-none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Formatação:  </a:t>
            </a:r>
            <a:r>
              <a:rPr lang="pt-BR" altLang="x-none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ítulo da lâmina: Arial, negrito, caixa alta,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66.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Subtítulo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itens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negrito, caixa alta,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itens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boxes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amarelos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azuis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negrito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caixa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alta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endParaRPr lang="x-none" altLang="x-none" b="1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824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LÂMINA</a:t>
            </a:r>
            <a:r>
              <a:rPr lang="en-US" altLang="en-US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27: 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Linha do tempo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modelo 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</a:p>
          <a:p>
            <a:pPr marL="0" marR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x-none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Formatação:  </a:t>
            </a:r>
            <a:r>
              <a:rPr lang="pt-BR" altLang="x-none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ítulo da lâmina: Arial, negrito, caixa alta,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66.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Subtítulo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itens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negrito, caixa alta,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itens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boxes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amarelos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azuis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negrito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caixa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alta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endParaRPr lang="x-none" altLang="x-none" b="1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824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LÂMINA</a:t>
            </a:r>
            <a:r>
              <a:rPr lang="en-US" altLang="en-US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27: 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Linha do tempo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modelo 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</a:p>
          <a:p>
            <a:pPr marL="0" marR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x-none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Formatação:  </a:t>
            </a:r>
            <a:r>
              <a:rPr lang="pt-BR" altLang="x-none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ítulo da lâmina: Arial, negrito, caixa alta,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66.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Subtítulo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itens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negrito, caixa alta,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itens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boxes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amarelos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azuis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negrito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caixa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alta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endParaRPr lang="x-none" altLang="x-none" b="1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824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LÂMINA</a:t>
            </a:r>
            <a:r>
              <a:rPr lang="en-US" altLang="en-US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27: 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Linha do tempo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modelo 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</a:p>
          <a:p>
            <a:pPr marL="0" marR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x-none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Formatação:  </a:t>
            </a:r>
            <a:r>
              <a:rPr lang="pt-BR" altLang="x-none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ítulo da lâmina: Arial, negrito, caixa alta,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66.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Subtítulo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itens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negrito, caixa alta,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itens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boxes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amarelos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azuis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negrito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caixa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alta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endParaRPr lang="x-none" altLang="x-none" b="1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824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11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LÂMINA</a:t>
            </a:r>
            <a:r>
              <a:rPr lang="en-US" altLang="en-US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27: 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Linha do tempo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modelo 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</a:p>
          <a:p>
            <a:pPr marL="0" marR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x-none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Formatação:  </a:t>
            </a:r>
            <a:r>
              <a:rPr lang="pt-BR" altLang="x-none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ítulo da lâmina: Arial, negrito, caixa alta,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66.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Subtítulo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itens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negrito, caixa alta,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itens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boxes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amarelos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azuis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negrito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caixa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alta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endParaRPr lang="x-none" altLang="x-none" b="1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8243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LÂMINA</a:t>
            </a:r>
            <a:r>
              <a:rPr lang="en-US" altLang="en-US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27: 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Linha do tempo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modelo 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</a:p>
          <a:p>
            <a:pPr marL="0" marR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x-none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Formatação:  </a:t>
            </a:r>
            <a:r>
              <a:rPr lang="pt-BR" altLang="x-none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ítulo da lâmina: Arial, negrito, caixa alta,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66.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Subtítulo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itens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negrito, caixa alta,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itens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boxes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amarelos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azuis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negrito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caixa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alta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endParaRPr lang="x-none" altLang="x-none" b="1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824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LÂMINA</a:t>
            </a:r>
            <a:r>
              <a:rPr lang="en-US" altLang="en-US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27: 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Linha do tempo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modelo 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</a:p>
          <a:p>
            <a:pPr marL="0" marR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x-none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Formatação:  </a:t>
            </a:r>
            <a:r>
              <a:rPr lang="pt-BR" altLang="x-none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ítulo da lâmina: Arial, negrito, caixa alta,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66.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Subtítulo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itens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negrito, caixa alta,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itens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boxes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amarelos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azuis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negrito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caixa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alta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endParaRPr lang="x-none" altLang="x-none" b="1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8243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LÂMINA</a:t>
            </a:r>
            <a:r>
              <a:rPr lang="en-US" altLang="en-US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27: 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Linha do tempo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modelo 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</a:p>
          <a:p>
            <a:pPr marL="0" marR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altLang="x-none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Formatação:  </a:t>
            </a:r>
            <a:r>
              <a:rPr lang="pt-BR" altLang="x-none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ítulo da lâmina: Arial, negrito, caixa alta,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66.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Subtítulo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itens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negrito, caixa alta,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itens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altLang="x-none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</a:t>
            </a:r>
            <a:r>
              <a:rPr lang="pt-BR" altLang="x-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dos boxes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amarelos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azuis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Arial,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negrito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caixa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alta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32. </a:t>
            </a:r>
            <a:endParaRPr lang="x-none" altLang="x-none" b="1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824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ig Background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713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ig Background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1" descr="FBB HORIZONTAL CENTRAL PLANA_SLOGAN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27"/>
          <a:stretch/>
        </p:blipFill>
        <p:spPr>
          <a:xfrm>
            <a:off x="21061627" y="343435"/>
            <a:ext cx="2950869" cy="706265"/>
          </a:xfrm>
          <a:prstGeom prst="rect">
            <a:avLst/>
          </a:prstGeom>
        </p:spPr>
      </p:pic>
      <p:pic>
        <p:nvPicPr>
          <p:cNvPr id="28" name="Picture Placeholder 7" descr="Fundo-Slide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2" t="-140848" r="39350"/>
          <a:stretch/>
        </p:blipFill>
        <p:spPr>
          <a:xfrm>
            <a:off x="-20782" y="-19373850"/>
            <a:ext cx="10287001" cy="33089850"/>
          </a:xfrm>
          <a:custGeom>
            <a:avLst/>
            <a:gdLst>
              <a:gd name="connsiteX0" fmla="*/ 2419818 w 5963377"/>
              <a:gd name="connsiteY0" fmla="*/ 0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  <a:gd name="connsiteX0" fmla="*/ 236190 w 6170951"/>
              <a:gd name="connsiteY0" fmla="*/ 11291 h 6706612"/>
              <a:gd name="connsiteX1" fmla="*/ 6170951 w 6170951"/>
              <a:gd name="connsiteY1" fmla="*/ 0 h 6706612"/>
              <a:gd name="connsiteX2" fmla="*/ 3751133 w 6170951"/>
              <a:gd name="connsiteY2" fmla="*/ 6706612 h 6706612"/>
              <a:gd name="connsiteX3" fmla="*/ 207574 w 6170951"/>
              <a:gd name="connsiteY3" fmla="*/ 6706612 h 6706612"/>
              <a:gd name="connsiteX4" fmla="*/ 236190 w 6170951"/>
              <a:gd name="connsiteY4" fmla="*/ 11291 h 6706612"/>
              <a:gd name="connsiteX0" fmla="*/ 28616 w 5963377"/>
              <a:gd name="connsiteY0" fmla="*/ 11291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  <a:gd name="connsiteX4" fmla="*/ 28616 w 5963377"/>
              <a:gd name="connsiteY4" fmla="*/ 11291 h 6706612"/>
              <a:gd name="connsiteX0" fmla="*/ 28616 w 5963377"/>
              <a:gd name="connsiteY0" fmla="*/ 11291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  <a:gd name="connsiteX4" fmla="*/ 28616 w 5963377"/>
              <a:gd name="connsiteY4" fmla="*/ 11291 h 6706612"/>
              <a:gd name="connsiteX0" fmla="*/ 28616 w 5963377"/>
              <a:gd name="connsiteY0" fmla="*/ 11291 h 6706612"/>
              <a:gd name="connsiteX1" fmla="*/ 5963377 w 5963377"/>
              <a:gd name="connsiteY1" fmla="*/ 0 h 6706612"/>
              <a:gd name="connsiteX2" fmla="*/ 1514052 w 5963377"/>
              <a:gd name="connsiteY2" fmla="*/ 6706612 h 6706612"/>
              <a:gd name="connsiteX3" fmla="*/ 0 w 5963377"/>
              <a:gd name="connsiteY3" fmla="*/ 6706612 h 6706612"/>
              <a:gd name="connsiteX4" fmla="*/ 28616 w 5963377"/>
              <a:gd name="connsiteY4" fmla="*/ 11291 h 6706612"/>
              <a:gd name="connsiteX0" fmla="*/ 28616 w 3210480"/>
              <a:gd name="connsiteY0" fmla="*/ 22582 h 6717903"/>
              <a:gd name="connsiteX1" fmla="*/ 3210480 w 3210480"/>
              <a:gd name="connsiteY1" fmla="*/ 0 h 6717903"/>
              <a:gd name="connsiteX2" fmla="*/ 1514052 w 3210480"/>
              <a:gd name="connsiteY2" fmla="*/ 6717903 h 6717903"/>
              <a:gd name="connsiteX3" fmla="*/ 0 w 3210480"/>
              <a:gd name="connsiteY3" fmla="*/ 6717903 h 6717903"/>
              <a:gd name="connsiteX4" fmla="*/ 28616 w 3210480"/>
              <a:gd name="connsiteY4" fmla="*/ 22582 h 6717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10480" h="6717903">
                <a:moveTo>
                  <a:pt x="28616" y="22582"/>
                </a:moveTo>
                <a:lnTo>
                  <a:pt x="3210480" y="0"/>
                </a:lnTo>
                <a:lnTo>
                  <a:pt x="1514052" y="6717903"/>
                </a:lnTo>
                <a:lnTo>
                  <a:pt x="0" y="6717903"/>
                </a:lnTo>
                <a:cubicBezTo>
                  <a:pt x="2840" y="4290426"/>
                  <a:pt x="25774" y="485496"/>
                  <a:pt x="28616" y="22582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8739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G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10463445" y="904965"/>
            <a:ext cx="5963377" cy="6706612"/>
          </a:xfrm>
          <a:custGeom>
            <a:avLst/>
            <a:gdLst>
              <a:gd name="connsiteX0" fmla="*/ 2419818 w 5963377"/>
              <a:gd name="connsiteY0" fmla="*/ 0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63377" h="6706612">
                <a:moveTo>
                  <a:pt x="2419818" y="0"/>
                </a:moveTo>
                <a:lnTo>
                  <a:pt x="5963377" y="0"/>
                </a:lnTo>
                <a:lnTo>
                  <a:pt x="3543559" y="6706612"/>
                </a:lnTo>
                <a:lnTo>
                  <a:pt x="0" y="67066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>
            <a:no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8"/>
          </p:nvPr>
        </p:nvSpPr>
        <p:spPr>
          <a:xfrm>
            <a:off x="12603495" y="6171188"/>
            <a:ext cx="5963377" cy="6706612"/>
          </a:xfrm>
          <a:custGeom>
            <a:avLst/>
            <a:gdLst>
              <a:gd name="connsiteX0" fmla="*/ 2419818 w 5963377"/>
              <a:gd name="connsiteY0" fmla="*/ 0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63377" h="6706612">
                <a:moveTo>
                  <a:pt x="2419818" y="0"/>
                </a:moveTo>
                <a:lnTo>
                  <a:pt x="5963377" y="0"/>
                </a:lnTo>
                <a:lnTo>
                  <a:pt x="3543559" y="6706612"/>
                </a:lnTo>
                <a:lnTo>
                  <a:pt x="0" y="67066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>
            <a:no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18184037" y="1760999"/>
            <a:ext cx="5963377" cy="6706612"/>
          </a:xfrm>
          <a:custGeom>
            <a:avLst/>
            <a:gdLst>
              <a:gd name="connsiteX0" fmla="*/ 2419818 w 5963377"/>
              <a:gd name="connsiteY0" fmla="*/ 0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63377" h="6706612">
                <a:moveTo>
                  <a:pt x="2419818" y="0"/>
                </a:moveTo>
                <a:lnTo>
                  <a:pt x="5963377" y="0"/>
                </a:lnTo>
                <a:lnTo>
                  <a:pt x="3543559" y="6706612"/>
                </a:lnTo>
                <a:lnTo>
                  <a:pt x="0" y="67066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>
            <a:no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pic>
        <p:nvPicPr>
          <p:cNvPr id="5" name="Picture Placeholder 7" descr="Fundo-Slide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17" r="32975"/>
          <a:stretch/>
        </p:blipFill>
        <p:spPr>
          <a:xfrm>
            <a:off x="-20782" y="-23092"/>
            <a:ext cx="3689194" cy="13739092"/>
          </a:xfrm>
          <a:custGeom>
            <a:avLst/>
            <a:gdLst>
              <a:gd name="connsiteX0" fmla="*/ 2419818 w 5963377"/>
              <a:gd name="connsiteY0" fmla="*/ 0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  <a:gd name="connsiteX0" fmla="*/ 236190 w 6170951"/>
              <a:gd name="connsiteY0" fmla="*/ 11291 h 6706612"/>
              <a:gd name="connsiteX1" fmla="*/ 6170951 w 6170951"/>
              <a:gd name="connsiteY1" fmla="*/ 0 h 6706612"/>
              <a:gd name="connsiteX2" fmla="*/ 3751133 w 6170951"/>
              <a:gd name="connsiteY2" fmla="*/ 6706612 h 6706612"/>
              <a:gd name="connsiteX3" fmla="*/ 207574 w 6170951"/>
              <a:gd name="connsiteY3" fmla="*/ 6706612 h 6706612"/>
              <a:gd name="connsiteX4" fmla="*/ 236190 w 6170951"/>
              <a:gd name="connsiteY4" fmla="*/ 11291 h 6706612"/>
              <a:gd name="connsiteX0" fmla="*/ 28616 w 5963377"/>
              <a:gd name="connsiteY0" fmla="*/ 11291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  <a:gd name="connsiteX4" fmla="*/ 28616 w 5963377"/>
              <a:gd name="connsiteY4" fmla="*/ 11291 h 6706612"/>
              <a:gd name="connsiteX0" fmla="*/ 28616 w 5963377"/>
              <a:gd name="connsiteY0" fmla="*/ 11291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  <a:gd name="connsiteX4" fmla="*/ 28616 w 5963377"/>
              <a:gd name="connsiteY4" fmla="*/ 11291 h 6706612"/>
              <a:gd name="connsiteX0" fmla="*/ 28616 w 5963377"/>
              <a:gd name="connsiteY0" fmla="*/ 11291 h 6706612"/>
              <a:gd name="connsiteX1" fmla="*/ 5963377 w 5963377"/>
              <a:gd name="connsiteY1" fmla="*/ 0 h 6706612"/>
              <a:gd name="connsiteX2" fmla="*/ 1514052 w 5963377"/>
              <a:gd name="connsiteY2" fmla="*/ 6706612 h 6706612"/>
              <a:gd name="connsiteX3" fmla="*/ 0 w 5963377"/>
              <a:gd name="connsiteY3" fmla="*/ 6706612 h 6706612"/>
              <a:gd name="connsiteX4" fmla="*/ 28616 w 5963377"/>
              <a:gd name="connsiteY4" fmla="*/ 11291 h 6706612"/>
              <a:gd name="connsiteX0" fmla="*/ 28616 w 3210480"/>
              <a:gd name="connsiteY0" fmla="*/ 22582 h 6717903"/>
              <a:gd name="connsiteX1" fmla="*/ 3210480 w 3210480"/>
              <a:gd name="connsiteY1" fmla="*/ 0 h 6717903"/>
              <a:gd name="connsiteX2" fmla="*/ 1514052 w 3210480"/>
              <a:gd name="connsiteY2" fmla="*/ 6717903 h 6717903"/>
              <a:gd name="connsiteX3" fmla="*/ 0 w 3210480"/>
              <a:gd name="connsiteY3" fmla="*/ 6717903 h 6717903"/>
              <a:gd name="connsiteX4" fmla="*/ 28616 w 3210480"/>
              <a:gd name="connsiteY4" fmla="*/ 22582 h 6717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10480" h="6717903">
                <a:moveTo>
                  <a:pt x="28616" y="22582"/>
                </a:moveTo>
                <a:lnTo>
                  <a:pt x="3210480" y="0"/>
                </a:lnTo>
                <a:lnTo>
                  <a:pt x="1514052" y="6717903"/>
                </a:lnTo>
                <a:lnTo>
                  <a:pt x="0" y="6717903"/>
                </a:lnTo>
                <a:cubicBezTo>
                  <a:pt x="2840" y="4290426"/>
                  <a:pt x="25774" y="485496"/>
                  <a:pt x="28616" y="22582"/>
                </a:cubicBezTo>
                <a:close/>
              </a:path>
            </a:pathLst>
          </a:custGeom>
        </p:spPr>
      </p:pic>
      <p:pic>
        <p:nvPicPr>
          <p:cNvPr id="6" name="Picture 21" descr="FBB HORIZONTAL CENTRAL PLANA_SLOGAN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27"/>
          <a:stretch/>
        </p:blipFill>
        <p:spPr>
          <a:xfrm>
            <a:off x="21061627" y="343435"/>
            <a:ext cx="2950869" cy="706265"/>
          </a:xfrm>
          <a:prstGeom prst="rect">
            <a:avLst/>
          </a:prstGeom>
        </p:spPr>
      </p:pic>
    </p:spTree>
    <p:extLst/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IG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9907290" y="1760999"/>
            <a:ext cx="5963377" cy="6706612"/>
          </a:xfrm>
          <a:custGeom>
            <a:avLst/>
            <a:gdLst>
              <a:gd name="connsiteX0" fmla="*/ 2419818 w 5963377"/>
              <a:gd name="connsiteY0" fmla="*/ 0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63377" h="6706612">
                <a:moveTo>
                  <a:pt x="2419818" y="0"/>
                </a:moveTo>
                <a:lnTo>
                  <a:pt x="5963377" y="0"/>
                </a:lnTo>
                <a:lnTo>
                  <a:pt x="3543559" y="6706612"/>
                </a:lnTo>
                <a:lnTo>
                  <a:pt x="0" y="67066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>
            <a:no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8"/>
          </p:nvPr>
        </p:nvSpPr>
        <p:spPr>
          <a:xfrm>
            <a:off x="12447855" y="6171188"/>
            <a:ext cx="5963377" cy="6706612"/>
          </a:xfrm>
          <a:custGeom>
            <a:avLst/>
            <a:gdLst>
              <a:gd name="connsiteX0" fmla="*/ 2419818 w 5963377"/>
              <a:gd name="connsiteY0" fmla="*/ 0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63377" h="6706612">
                <a:moveTo>
                  <a:pt x="2419818" y="0"/>
                </a:moveTo>
                <a:lnTo>
                  <a:pt x="5963377" y="0"/>
                </a:lnTo>
                <a:lnTo>
                  <a:pt x="3543559" y="6706612"/>
                </a:lnTo>
                <a:lnTo>
                  <a:pt x="0" y="67066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>
            <a:no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18184037" y="1760999"/>
            <a:ext cx="5963377" cy="6706612"/>
          </a:xfrm>
          <a:custGeom>
            <a:avLst/>
            <a:gdLst>
              <a:gd name="connsiteX0" fmla="*/ 2419818 w 5963377"/>
              <a:gd name="connsiteY0" fmla="*/ 0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63377" h="6706612">
                <a:moveTo>
                  <a:pt x="2419818" y="0"/>
                </a:moveTo>
                <a:lnTo>
                  <a:pt x="5963377" y="0"/>
                </a:lnTo>
                <a:lnTo>
                  <a:pt x="3543559" y="6706612"/>
                </a:lnTo>
                <a:lnTo>
                  <a:pt x="0" y="67066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>
            <a:no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9155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10354504" y="2464972"/>
            <a:ext cx="4687371" cy="435589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13720469" y="6088339"/>
            <a:ext cx="4687372" cy="4349749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19177349" y="3556275"/>
            <a:ext cx="4707278" cy="434906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pic>
        <p:nvPicPr>
          <p:cNvPr id="7" name="Picture Placeholder 7" descr="Fundo-Slide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17" r="32975"/>
          <a:stretch/>
        </p:blipFill>
        <p:spPr>
          <a:xfrm>
            <a:off x="-20782" y="-23092"/>
            <a:ext cx="3689194" cy="13739092"/>
          </a:xfrm>
          <a:custGeom>
            <a:avLst/>
            <a:gdLst>
              <a:gd name="connsiteX0" fmla="*/ 2419818 w 5963377"/>
              <a:gd name="connsiteY0" fmla="*/ 0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  <a:gd name="connsiteX0" fmla="*/ 236190 w 6170951"/>
              <a:gd name="connsiteY0" fmla="*/ 11291 h 6706612"/>
              <a:gd name="connsiteX1" fmla="*/ 6170951 w 6170951"/>
              <a:gd name="connsiteY1" fmla="*/ 0 h 6706612"/>
              <a:gd name="connsiteX2" fmla="*/ 3751133 w 6170951"/>
              <a:gd name="connsiteY2" fmla="*/ 6706612 h 6706612"/>
              <a:gd name="connsiteX3" fmla="*/ 207574 w 6170951"/>
              <a:gd name="connsiteY3" fmla="*/ 6706612 h 6706612"/>
              <a:gd name="connsiteX4" fmla="*/ 236190 w 6170951"/>
              <a:gd name="connsiteY4" fmla="*/ 11291 h 6706612"/>
              <a:gd name="connsiteX0" fmla="*/ 28616 w 5963377"/>
              <a:gd name="connsiteY0" fmla="*/ 11291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  <a:gd name="connsiteX4" fmla="*/ 28616 w 5963377"/>
              <a:gd name="connsiteY4" fmla="*/ 11291 h 6706612"/>
              <a:gd name="connsiteX0" fmla="*/ 28616 w 5963377"/>
              <a:gd name="connsiteY0" fmla="*/ 11291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  <a:gd name="connsiteX4" fmla="*/ 28616 w 5963377"/>
              <a:gd name="connsiteY4" fmla="*/ 11291 h 6706612"/>
              <a:gd name="connsiteX0" fmla="*/ 28616 w 5963377"/>
              <a:gd name="connsiteY0" fmla="*/ 11291 h 6706612"/>
              <a:gd name="connsiteX1" fmla="*/ 5963377 w 5963377"/>
              <a:gd name="connsiteY1" fmla="*/ 0 h 6706612"/>
              <a:gd name="connsiteX2" fmla="*/ 1514052 w 5963377"/>
              <a:gd name="connsiteY2" fmla="*/ 6706612 h 6706612"/>
              <a:gd name="connsiteX3" fmla="*/ 0 w 5963377"/>
              <a:gd name="connsiteY3" fmla="*/ 6706612 h 6706612"/>
              <a:gd name="connsiteX4" fmla="*/ 28616 w 5963377"/>
              <a:gd name="connsiteY4" fmla="*/ 11291 h 6706612"/>
              <a:gd name="connsiteX0" fmla="*/ 28616 w 3210480"/>
              <a:gd name="connsiteY0" fmla="*/ 22582 h 6717903"/>
              <a:gd name="connsiteX1" fmla="*/ 3210480 w 3210480"/>
              <a:gd name="connsiteY1" fmla="*/ 0 h 6717903"/>
              <a:gd name="connsiteX2" fmla="*/ 1514052 w 3210480"/>
              <a:gd name="connsiteY2" fmla="*/ 6717903 h 6717903"/>
              <a:gd name="connsiteX3" fmla="*/ 0 w 3210480"/>
              <a:gd name="connsiteY3" fmla="*/ 6717903 h 6717903"/>
              <a:gd name="connsiteX4" fmla="*/ 28616 w 3210480"/>
              <a:gd name="connsiteY4" fmla="*/ 22582 h 6717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10480" h="6717903">
                <a:moveTo>
                  <a:pt x="28616" y="22582"/>
                </a:moveTo>
                <a:lnTo>
                  <a:pt x="3210480" y="0"/>
                </a:lnTo>
                <a:lnTo>
                  <a:pt x="1514052" y="6717903"/>
                </a:lnTo>
                <a:lnTo>
                  <a:pt x="0" y="6717903"/>
                </a:lnTo>
                <a:cubicBezTo>
                  <a:pt x="2840" y="4290426"/>
                  <a:pt x="25774" y="485496"/>
                  <a:pt x="28616" y="22582"/>
                </a:cubicBezTo>
                <a:close/>
              </a:path>
            </a:pathLst>
          </a:custGeom>
        </p:spPr>
      </p:pic>
      <p:pic>
        <p:nvPicPr>
          <p:cNvPr id="8" name="Picture 21" descr="FBB HORIZONTAL CENTRAL PLANA_SLOGAN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27"/>
          <a:stretch/>
        </p:blipFill>
        <p:spPr>
          <a:xfrm>
            <a:off x="21061627" y="343435"/>
            <a:ext cx="2950869" cy="70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351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18"/>
          </p:nvPr>
        </p:nvSpPr>
        <p:spPr>
          <a:xfrm flipH="1">
            <a:off x="16183626" y="0"/>
            <a:ext cx="6852574" cy="13716000"/>
          </a:xfrm>
          <a:custGeom>
            <a:avLst/>
            <a:gdLst>
              <a:gd name="connsiteX0" fmla="*/ 2419818 w 5963377"/>
              <a:gd name="connsiteY0" fmla="*/ 0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63377" h="6706612">
                <a:moveTo>
                  <a:pt x="2419818" y="0"/>
                </a:moveTo>
                <a:lnTo>
                  <a:pt x="5963377" y="0"/>
                </a:lnTo>
                <a:lnTo>
                  <a:pt x="3543559" y="6706612"/>
                </a:lnTo>
                <a:lnTo>
                  <a:pt x="0" y="67066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>
            <a:no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3" name="Picture Placeholder 6"/>
          <p:cNvSpPr>
            <a:spLocks noGrp="1"/>
          </p:cNvSpPr>
          <p:nvPr>
            <p:ph type="pic" sz="quarter" idx="17"/>
          </p:nvPr>
        </p:nvSpPr>
        <p:spPr>
          <a:xfrm flipH="1">
            <a:off x="4371981" y="0"/>
            <a:ext cx="6852574" cy="13716000"/>
          </a:xfrm>
          <a:custGeom>
            <a:avLst/>
            <a:gdLst>
              <a:gd name="connsiteX0" fmla="*/ 2419818 w 5963377"/>
              <a:gd name="connsiteY0" fmla="*/ 0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63377" h="6706612">
                <a:moveTo>
                  <a:pt x="2419818" y="0"/>
                </a:moveTo>
                <a:lnTo>
                  <a:pt x="5963377" y="0"/>
                </a:lnTo>
                <a:lnTo>
                  <a:pt x="3543559" y="6706612"/>
                </a:lnTo>
                <a:lnTo>
                  <a:pt x="0" y="67066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>
            <a:no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pic>
        <p:nvPicPr>
          <p:cNvPr id="5" name="Picture 21" descr="FBB HORIZONTAL CENTRAL PLANA_SLOGAN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27"/>
          <a:stretch/>
        </p:blipFill>
        <p:spPr>
          <a:xfrm>
            <a:off x="21061627" y="343435"/>
            <a:ext cx="2950869" cy="70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06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ig Background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8" descr="SDADS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4" r="22734"/>
          <a:stretch>
            <a:fillRect/>
          </a:stretch>
        </p:blipFill>
        <p:spPr>
          <a:xfrm>
            <a:off x="2" y="0"/>
            <a:ext cx="13297422" cy="13715999"/>
          </a:xfrm>
          <a:custGeom>
            <a:avLst/>
            <a:gdLst>
              <a:gd name="connsiteX0" fmla="*/ 0 w 19393999"/>
              <a:gd name="connsiteY0" fmla="*/ 0 h 13715999"/>
              <a:gd name="connsiteX1" fmla="*/ 19393999 w 19393999"/>
              <a:gd name="connsiteY1" fmla="*/ 0 h 13715999"/>
              <a:gd name="connsiteX2" fmla="*/ 13782907 w 19393999"/>
              <a:gd name="connsiteY2" fmla="*/ 13715999 h 13715999"/>
              <a:gd name="connsiteX3" fmla="*/ 0 w 19393999"/>
              <a:gd name="connsiteY3" fmla="*/ 13715999 h 13715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93999" h="13715999">
                <a:moveTo>
                  <a:pt x="0" y="0"/>
                </a:moveTo>
                <a:lnTo>
                  <a:pt x="19393999" y="0"/>
                </a:lnTo>
                <a:lnTo>
                  <a:pt x="13782907" y="13715999"/>
                </a:lnTo>
                <a:lnTo>
                  <a:pt x="0" y="13715999"/>
                </a:lnTo>
                <a:close/>
              </a:path>
            </a:pathLst>
          </a:custGeom>
        </p:spPr>
      </p:pic>
      <p:sp>
        <p:nvSpPr>
          <p:cNvPr id="8" name="Rectangle 8"/>
          <p:cNvSpPr/>
          <p:nvPr userDrawn="1"/>
        </p:nvSpPr>
        <p:spPr>
          <a:xfrm>
            <a:off x="-2" y="4814228"/>
            <a:ext cx="12404035" cy="5184913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0"/>
                </a:schemeClr>
              </a:gs>
              <a:gs pos="1000">
                <a:schemeClr val="accent1">
                  <a:satMod val="103000"/>
                  <a:lumMod val="102000"/>
                  <a:tint val="94000"/>
                  <a:alpha val="12000"/>
                </a:schemeClr>
              </a:gs>
              <a:gs pos="25000">
                <a:srgbClr val="927E08">
                  <a:alpha val="41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5"/>
          <p:cNvSpPr txBox="1"/>
          <p:nvPr userDrawn="1"/>
        </p:nvSpPr>
        <p:spPr>
          <a:xfrm>
            <a:off x="15148787" y="7847018"/>
            <a:ext cx="698713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4000" baseline="30000" dirty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fbb.org.br</a:t>
            </a:r>
          </a:p>
          <a:p>
            <a:pPr algn="r"/>
            <a:r>
              <a:rPr lang="pt-BR" sz="4000" baseline="30000" dirty="0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twitter.com/fundacaobb</a:t>
            </a:r>
          </a:p>
          <a:p>
            <a:pPr algn="r"/>
            <a:r>
              <a:rPr lang="pt-BR" sz="4000" baseline="30000" dirty="0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facebook.com/fundacaobb</a:t>
            </a:r>
          </a:p>
          <a:p>
            <a:pPr algn="r"/>
            <a:r>
              <a:rPr lang="pt-BR" sz="4000" baseline="30000" dirty="0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instagram.com/fundacaobb</a:t>
            </a:r>
          </a:p>
          <a:p>
            <a:pPr algn="r"/>
            <a:r>
              <a:rPr lang="pt-BR" sz="4000" baseline="30000" dirty="0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youtube.com/fundacaobb</a:t>
            </a:r>
          </a:p>
          <a:p>
            <a:pPr algn="r"/>
            <a:r>
              <a:rPr lang="pt-BR" sz="4000" baseline="30000" dirty="0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linkedin.com/company/fundacaobb</a:t>
            </a:r>
          </a:p>
          <a:p>
            <a:pPr algn="r"/>
            <a:endParaRPr lang="pt-BR" sz="3200" dirty="0">
              <a:solidFill>
                <a:srgbClr val="0038A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1" descr="FBB HORIZONTAL CENTRAL PLANA_SLOGAN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17639016" y="10600984"/>
            <a:ext cx="4495800" cy="1220724"/>
          </a:xfrm>
          <a:prstGeom prst="rect">
            <a:avLst/>
          </a:prstGeom>
        </p:spPr>
      </p:pic>
      <p:sp>
        <p:nvSpPr>
          <p:cNvPr id="11" name="TextBox 6"/>
          <p:cNvSpPr txBox="1"/>
          <p:nvPr userDrawn="1"/>
        </p:nvSpPr>
        <p:spPr>
          <a:xfrm>
            <a:off x="2160815" y="5986511"/>
            <a:ext cx="82688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Montserrat" charset="0"/>
                <a:cs typeface="Arial"/>
              </a:rPr>
              <a:t>_OBRIGADO</a:t>
            </a:r>
            <a:endParaRPr lang="en-US" sz="9600" b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Montserrat" charset="0"/>
              <a:cs typeface="Arial"/>
            </a:endParaRPr>
          </a:p>
        </p:txBody>
      </p:sp>
      <p:sp>
        <p:nvSpPr>
          <p:cNvPr id="12" name="Triângulo retângulo 11"/>
          <p:cNvSpPr/>
          <p:nvPr userDrawn="1"/>
        </p:nvSpPr>
        <p:spPr>
          <a:xfrm rot="13477932">
            <a:off x="9905232" y="4600277"/>
            <a:ext cx="2802835" cy="5068957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3" name="Triângulo retângulo 12"/>
          <p:cNvSpPr/>
          <p:nvPr userDrawn="1"/>
        </p:nvSpPr>
        <p:spPr>
          <a:xfrm rot="16200000">
            <a:off x="10733825" y="7450818"/>
            <a:ext cx="2194787" cy="2244387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4" name="Retângulo 13"/>
          <p:cNvSpPr/>
          <p:nvPr userDrawn="1"/>
        </p:nvSpPr>
        <p:spPr>
          <a:xfrm>
            <a:off x="12014200" y="5075700"/>
            <a:ext cx="685212" cy="613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1241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24377650" cy="6950364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477785" y="8897649"/>
            <a:ext cx="5275419" cy="2651126"/>
          </a:xfrm>
        </p:spPr>
        <p:txBody>
          <a:bodyPr/>
          <a:lstStyle>
            <a:lvl1pPr>
              <a:defRPr b="1">
                <a:solidFill>
                  <a:srgbClr val="445469"/>
                </a:solidFill>
                <a:latin typeface="Arial"/>
                <a:cs typeface="Arial"/>
              </a:defRPr>
            </a:lvl1pPr>
          </a:lstStyle>
          <a:p>
            <a:r>
              <a:rPr lang="pt-BR" dirty="0" smtClean="0"/>
              <a:t>Click </a:t>
            </a:r>
            <a:r>
              <a:rPr lang="pt-BR" dirty="0" err="1" smtClean="0"/>
              <a:t>to</a:t>
            </a:r>
            <a:r>
              <a:rPr lang="pt-BR" dirty="0" smtClean="0"/>
              <a:t> </a:t>
            </a:r>
            <a:r>
              <a:rPr lang="pt-BR" dirty="0" err="1" smtClean="0"/>
              <a:t>edit</a:t>
            </a:r>
            <a:r>
              <a:rPr lang="pt-BR" dirty="0" smtClean="0"/>
              <a:t> Master </a:t>
            </a:r>
            <a:r>
              <a:rPr lang="pt-BR" dirty="0" err="1" smtClean="0"/>
              <a:t>title</a:t>
            </a:r>
            <a:r>
              <a:rPr lang="pt-BR" dirty="0" smtClean="0"/>
              <a:t> </a:t>
            </a:r>
            <a:r>
              <a:rPr lang="pt-BR" dirty="0" err="1" smtClean="0"/>
              <a:t>style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012355" y="8546353"/>
            <a:ext cx="149761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"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 </a:t>
            </a:r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 smtClean="0"/>
              <a:t>sint</a:t>
            </a:r>
            <a:r>
              <a:rPr lang="en-US" dirty="0" smtClean="0"/>
              <a:t> </a:t>
            </a:r>
            <a:r>
              <a:rPr lang="en-US" dirty="0" err="1" smtClean="0"/>
              <a:t>occaecat</a:t>
            </a:r>
            <a:r>
              <a:rPr lang="en-US" dirty="0" smtClean="0"/>
              <a:t> </a:t>
            </a:r>
            <a:r>
              <a:rPr lang="en-US" dirty="0" err="1" smtClean="0"/>
              <a:t>cupidatat</a:t>
            </a:r>
            <a:r>
              <a:rPr lang="en-US" dirty="0" smtClean="0"/>
              <a:t> non </a:t>
            </a:r>
            <a:r>
              <a:rPr lang="en-US" dirty="0" err="1" smtClean="0"/>
              <a:t>proident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in culpa qui </a:t>
            </a:r>
            <a:r>
              <a:rPr lang="en-US" dirty="0" err="1" smtClean="0"/>
              <a:t>officia</a:t>
            </a:r>
            <a:r>
              <a:rPr lang="en-US" dirty="0" smtClean="0"/>
              <a:t> </a:t>
            </a:r>
            <a:r>
              <a:rPr lang="en-US" dirty="0" err="1" smtClean="0"/>
              <a:t>deserunt</a:t>
            </a:r>
            <a:r>
              <a:rPr lang="en-US" dirty="0" smtClean="0"/>
              <a:t> </a:t>
            </a:r>
            <a:r>
              <a:rPr lang="en-US" dirty="0" err="1" smtClean="0"/>
              <a:t>mollit</a:t>
            </a:r>
            <a:r>
              <a:rPr lang="en-US" dirty="0" smtClean="0"/>
              <a:t> </a:t>
            </a:r>
            <a:r>
              <a:rPr lang="en-US" dirty="0" err="1" smtClean="0"/>
              <a:t>anim</a:t>
            </a:r>
            <a:r>
              <a:rPr lang="en-US" dirty="0" smtClean="0"/>
              <a:t> id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laborum</a:t>
            </a:r>
            <a:r>
              <a:rPr lang="en-US" dirty="0" smtClean="0"/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193585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785" y="7717296"/>
            <a:ext cx="5275419" cy="2651126"/>
          </a:xfrm>
        </p:spPr>
        <p:txBody>
          <a:bodyPr/>
          <a:lstStyle>
            <a:lvl1pPr>
              <a:defRPr b="1">
                <a:solidFill>
                  <a:srgbClr val="445469"/>
                </a:solidFill>
                <a:latin typeface="Arial"/>
                <a:cs typeface="Arial"/>
              </a:defRPr>
            </a:lvl1pPr>
          </a:lstStyle>
          <a:p>
            <a:r>
              <a:rPr lang="pt-BR" dirty="0" smtClean="0"/>
              <a:t>Click </a:t>
            </a:r>
            <a:r>
              <a:rPr lang="pt-BR" dirty="0" err="1" smtClean="0"/>
              <a:t>to</a:t>
            </a:r>
            <a:r>
              <a:rPr lang="pt-BR" dirty="0" smtClean="0"/>
              <a:t> </a:t>
            </a:r>
            <a:r>
              <a:rPr lang="pt-BR" dirty="0" err="1" smtClean="0"/>
              <a:t>edit</a:t>
            </a:r>
            <a:r>
              <a:rPr lang="pt-BR" dirty="0" smtClean="0"/>
              <a:t> Master </a:t>
            </a:r>
            <a:r>
              <a:rPr lang="pt-BR" dirty="0" err="1" smtClean="0"/>
              <a:t>title</a:t>
            </a:r>
            <a:r>
              <a:rPr lang="pt-BR" dirty="0" smtClean="0"/>
              <a:t> </a:t>
            </a:r>
            <a:r>
              <a:rPr lang="pt-BR" dirty="0" err="1" smtClean="0"/>
              <a:t>style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7922709" y="1904572"/>
            <a:ext cx="10624196" cy="1496581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>
            <a:lvl1pPr algn="l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000" b="0" i="0" kern="1200">
                <a:solidFill>
                  <a:schemeClr val="tx1"/>
                </a:solidFill>
                <a:latin typeface="Open Sans Regular" charset="0"/>
                <a:ea typeface="Open Sans Regular" charset="0"/>
                <a:cs typeface="Open Sans Regular" charset="0"/>
              </a:defRPr>
            </a:lvl1pPr>
          </a:lstStyle>
          <a:p>
            <a:r>
              <a:rPr lang="pt-BR" sz="3600" b="1" dirty="0" smtClean="0">
                <a:solidFill>
                  <a:schemeClr val="tx2"/>
                </a:solidFill>
                <a:latin typeface="Arial"/>
                <a:cs typeface="Arial"/>
              </a:rPr>
              <a:t>Click </a:t>
            </a:r>
            <a:r>
              <a:rPr lang="pt-BR" sz="3600" b="1" dirty="0" err="1" smtClean="0">
                <a:solidFill>
                  <a:schemeClr val="tx2"/>
                </a:solidFill>
                <a:latin typeface="Arial"/>
                <a:cs typeface="Arial"/>
              </a:rPr>
              <a:t>to</a:t>
            </a:r>
            <a:r>
              <a:rPr lang="pt-BR" sz="3600" b="1" dirty="0" smtClean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pt-BR" sz="3600" b="1" dirty="0" err="1" smtClean="0">
                <a:solidFill>
                  <a:schemeClr val="tx2"/>
                </a:solidFill>
                <a:latin typeface="Arial"/>
                <a:cs typeface="Arial"/>
              </a:rPr>
              <a:t>edit</a:t>
            </a:r>
            <a:r>
              <a:rPr lang="pt-BR" sz="3600" b="1" dirty="0" smtClean="0">
                <a:solidFill>
                  <a:schemeClr val="tx2"/>
                </a:solidFill>
                <a:latin typeface="Arial"/>
                <a:cs typeface="Arial"/>
              </a:rPr>
              <a:t> Master </a:t>
            </a:r>
            <a:r>
              <a:rPr lang="pt-BR" sz="3600" b="1" dirty="0" err="1" smtClean="0">
                <a:solidFill>
                  <a:schemeClr val="tx2"/>
                </a:solidFill>
                <a:latin typeface="Arial"/>
                <a:cs typeface="Arial"/>
              </a:rPr>
              <a:t>title</a:t>
            </a:r>
            <a:r>
              <a:rPr lang="pt-BR" sz="3600" b="1" dirty="0" smtClean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pt-BR" sz="3600" b="1" dirty="0" err="1" smtClean="0">
                <a:solidFill>
                  <a:schemeClr val="tx2"/>
                </a:solidFill>
                <a:latin typeface="Arial"/>
                <a:cs typeface="Arial"/>
              </a:rPr>
              <a:t>style</a:t>
            </a:r>
            <a:endParaRPr lang="pt-BR" sz="3600" b="1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8023163" y="3463636"/>
            <a:ext cx="6439450" cy="8402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"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 </a:t>
            </a:r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 smtClean="0"/>
              <a:t>sint</a:t>
            </a:r>
            <a:r>
              <a:rPr lang="en-US" dirty="0" smtClean="0"/>
              <a:t> </a:t>
            </a:r>
            <a:r>
              <a:rPr lang="en-US" dirty="0" err="1" smtClean="0"/>
              <a:t>occaecat</a:t>
            </a:r>
            <a:r>
              <a:rPr lang="en-US" dirty="0" smtClean="0"/>
              <a:t> </a:t>
            </a:r>
            <a:r>
              <a:rPr lang="en-US" dirty="0" err="1" smtClean="0"/>
              <a:t>cupidatat</a:t>
            </a:r>
            <a:r>
              <a:rPr lang="en-US" dirty="0" smtClean="0"/>
              <a:t> non </a:t>
            </a:r>
            <a:r>
              <a:rPr lang="en-US" dirty="0" err="1" smtClean="0"/>
              <a:t>proident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in culpa qui </a:t>
            </a:r>
            <a:r>
              <a:rPr lang="en-US" dirty="0" err="1" smtClean="0"/>
              <a:t>officia</a:t>
            </a:r>
            <a:r>
              <a:rPr lang="en-US" dirty="0" smtClean="0"/>
              <a:t> </a:t>
            </a:r>
            <a:r>
              <a:rPr lang="en-US" dirty="0" err="1" smtClean="0"/>
              <a:t>deserunt</a:t>
            </a:r>
            <a:r>
              <a:rPr lang="en-US" dirty="0" smtClean="0"/>
              <a:t> </a:t>
            </a:r>
            <a:r>
              <a:rPr lang="en-US" dirty="0" err="1" smtClean="0"/>
              <a:t>mollit</a:t>
            </a:r>
            <a:r>
              <a:rPr lang="en-US" dirty="0" smtClean="0"/>
              <a:t> </a:t>
            </a:r>
            <a:r>
              <a:rPr lang="en-US" dirty="0" err="1" smtClean="0"/>
              <a:t>anim</a:t>
            </a:r>
            <a:r>
              <a:rPr lang="en-US" dirty="0" smtClean="0"/>
              <a:t> id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laborum</a:t>
            </a:r>
            <a:r>
              <a:rPr lang="en-US" dirty="0" smtClean="0"/>
              <a:t>."</a:t>
            </a:r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5971625" y="3463636"/>
            <a:ext cx="6439450" cy="8402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"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 </a:t>
            </a:r>
            <a:r>
              <a:rPr lang="en-US" dirty="0" err="1" smtClean="0"/>
              <a:t>Duis</a:t>
            </a:r>
            <a:r>
              <a:rPr lang="en-US" dirty="0" smtClean="0"/>
              <a:t> </a:t>
            </a:r>
            <a:r>
              <a:rPr lang="en-US" dirty="0" err="1" smtClean="0"/>
              <a:t>aute</a:t>
            </a:r>
            <a:r>
              <a:rPr lang="en-US" dirty="0" smtClean="0"/>
              <a:t> </a:t>
            </a:r>
            <a:r>
              <a:rPr lang="en-US" dirty="0" err="1" smtClean="0"/>
              <a:t>irure</a:t>
            </a:r>
            <a:r>
              <a:rPr lang="en-US" dirty="0" smtClean="0"/>
              <a:t> dolor in </a:t>
            </a:r>
            <a:r>
              <a:rPr lang="en-US" dirty="0" err="1" smtClean="0"/>
              <a:t>reprehenderit</a:t>
            </a:r>
            <a:r>
              <a:rPr lang="en-US" dirty="0" smtClean="0"/>
              <a:t> in </a:t>
            </a:r>
            <a:r>
              <a:rPr lang="en-US" dirty="0" err="1" smtClean="0"/>
              <a:t>voluptate</a:t>
            </a:r>
            <a:r>
              <a:rPr lang="en-US" dirty="0" smtClean="0"/>
              <a:t> </a:t>
            </a:r>
            <a:r>
              <a:rPr lang="en-US" dirty="0" err="1" smtClean="0"/>
              <a:t>velit</a:t>
            </a:r>
            <a:r>
              <a:rPr lang="en-US" dirty="0" smtClean="0"/>
              <a:t>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cillum</a:t>
            </a:r>
            <a:r>
              <a:rPr lang="en-US" dirty="0" smtClean="0"/>
              <a:t> </a:t>
            </a:r>
            <a:r>
              <a:rPr lang="en-US" dirty="0" err="1" smtClean="0"/>
              <a:t>dolore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fugiat</a:t>
            </a:r>
            <a:r>
              <a:rPr lang="en-US" dirty="0" smtClean="0"/>
              <a:t> </a:t>
            </a:r>
            <a:r>
              <a:rPr lang="en-US" dirty="0" err="1" smtClean="0"/>
              <a:t>nulla</a:t>
            </a:r>
            <a:r>
              <a:rPr lang="en-US" dirty="0" smtClean="0"/>
              <a:t> </a:t>
            </a:r>
            <a:r>
              <a:rPr lang="en-US" dirty="0" err="1" smtClean="0"/>
              <a:t>pariatur</a:t>
            </a:r>
            <a:r>
              <a:rPr lang="en-US" dirty="0" smtClean="0"/>
              <a:t>. </a:t>
            </a:r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 smtClean="0"/>
              <a:t>sint</a:t>
            </a:r>
            <a:r>
              <a:rPr lang="en-US" dirty="0" smtClean="0"/>
              <a:t> </a:t>
            </a:r>
            <a:r>
              <a:rPr lang="en-US" dirty="0" err="1" smtClean="0"/>
              <a:t>occaecat</a:t>
            </a:r>
            <a:r>
              <a:rPr lang="en-US" dirty="0" smtClean="0"/>
              <a:t> </a:t>
            </a:r>
            <a:r>
              <a:rPr lang="en-US" dirty="0" err="1" smtClean="0"/>
              <a:t>cupidatat</a:t>
            </a:r>
            <a:r>
              <a:rPr lang="en-US" dirty="0" smtClean="0"/>
              <a:t> non </a:t>
            </a:r>
            <a:r>
              <a:rPr lang="en-US" dirty="0" err="1" smtClean="0"/>
              <a:t>proident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in culpa qui </a:t>
            </a:r>
            <a:r>
              <a:rPr lang="en-US" dirty="0" err="1" smtClean="0"/>
              <a:t>officia</a:t>
            </a:r>
            <a:r>
              <a:rPr lang="en-US" dirty="0" smtClean="0"/>
              <a:t> </a:t>
            </a:r>
            <a:r>
              <a:rPr lang="en-US" dirty="0" err="1" smtClean="0"/>
              <a:t>deserunt</a:t>
            </a:r>
            <a:r>
              <a:rPr lang="en-US" dirty="0" smtClean="0"/>
              <a:t> </a:t>
            </a:r>
            <a:r>
              <a:rPr lang="en-US" dirty="0" err="1" smtClean="0"/>
              <a:t>mollit</a:t>
            </a:r>
            <a:r>
              <a:rPr lang="en-US" dirty="0" smtClean="0"/>
              <a:t> </a:t>
            </a:r>
            <a:r>
              <a:rPr lang="en-US" dirty="0" err="1" smtClean="0"/>
              <a:t>anim</a:t>
            </a:r>
            <a:r>
              <a:rPr lang="en-US" dirty="0" smtClean="0"/>
              <a:t> id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laborum</a:t>
            </a:r>
            <a:r>
              <a:rPr lang="en-US" dirty="0" smtClean="0"/>
              <a:t>."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1477786" y="0"/>
            <a:ext cx="4204696" cy="7086698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49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1" y="0"/>
            <a:ext cx="24470012" cy="3394364"/>
          </a:xfrm>
          <a:custGeom>
            <a:avLst/>
            <a:gdLst>
              <a:gd name="connsiteX0" fmla="*/ 0 w 24377650"/>
              <a:gd name="connsiteY0" fmla="*/ 0 h 3394364"/>
              <a:gd name="connsiteX1" fmla="*/ 24377650 w 24377650"/>
              <a:gd name="connsiteY1" fmla="*/ 0 h 3394364"/>
              <a:gd name="connsiteX2" fmla="*/ 24377650 w 24377650"/>
              <a:gd name="connsiteY2" fmla="*/ 3394364 h 3394364"/>
              <a:gd name="connsiteX3" fmla="*/ 0 w 24377650"/>
              <a:gd name="connsiteY3" fmla="*/ 3394364 h 3394364"/>
              <a:gd name="connsiteX4" fmla="*/ 0 w 24377650"/>
              <a:gd name="connsiteY4" fmla="*/ 0 h 3394364"/>
              <a:gd name="connsiteX0" fmla="*/ 0 w 24470011"/>
              <a:gd name="connsiteY0" fmla="*/ 0 h 3394364"/>
              <a:gd name="connsiteX1" fmla="*/ 24377650 w 24470011"/>
              <a:gd name="connsiteY1" fmla="*/ 0 h 3394364"/>
              <a:gd name="connsiteX2" fmla="*/ 24470011 w 24470011"/>
              <a:gd name="connsiteY2" fmla="*/ 92364 h 3394364"/>
              <a:gd name="connsiteX3" fmla="*/ 0 w 24470011"/>
              <a:gd name="connsiteY3" fmla="*/ 3394364 h 3394364"/>
              <a:gd name="connsiteX4" fmla="*/ 0 w 24470011"/>
              <a:gd name="connsiteY4" fmla="*/ 0 h 3394364"/>
              <a:gd name="connsiteX0" fmla="*/ 0 w 24470012"/>
              <a:gd name="connsiteY0" fmla="*/ 0 h 3394364"/>
              <a:gd name="connsiteX1" fmla="*/ 24377650 w 24470012"/>
              <a:gd name="connsiteY1" fmla="*/ 0 h 3394364"/>
              <a:gd name="connsiteX2" fmla="*/ 24470012 w 24470012"/>
              <a:gd name="connsiteY2" fmla="*/ 23091 h 3394364"/>
              <a:gd name="connsiteX3" fmla="*/ 0 w 24470012"/>
              <a:gd name="connsiteY3" fmla="*/ 3394364 h 3394364"/>
              <a:gd name="connsiteX4" fmla="*/ 0 w 24470012"/>
              <a:gd name="connsiteY4" fmla="*/ 0 h 3394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70012" h="3394364">
                <a:moveTo>
                  <a:pt x="0" y="0"/>
                </a:moveTo>
                <a:lnTo>
                  <a:pt x="24377650" y="0"/>
                </a:lnTo>
                <a:lnTo>
                  <a:pt x="24470012" y="23091"/>
                </a:lnTo>
                <a:lnTo>
                  <a:pt x="0" y="339436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26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 descr="FBB HORIZONTAL CENTRAL PLANA_SLOGAN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27"/>
          <a:stretch/>
        </p:blipFill>
        <p:spPr>
          <a:xfrm>
            <a:off x="21061627" y="343435"/>
            <a:ext cx="2950869" cy="706265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7"/>
          <a:stretch/>
        </p:blipFill>
        <p:spPr>
          <a:xfrm>
            <a:off x="0" y="0"/>
            <a:ext cx="21269739" cy="11790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81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ig Background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SDADS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2"/>
            <a:ext cx="24377650" cy="137124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34718" y="10829529"/>
            <a:ext cx="6908214" cy="1658962"/>
          </a:xfrm>
          <a:prstGeom prst="rect">
            <a:avLst/>
          </a:prstGeom>
        </p:spPr>
      </p:pic>
      <p:sp>
        <p:nvSpPr>
          <p:cNvPr id="6" name="Rectangle 8"/>
          <p:cNvSpPr/>
          <p:nvPr userDrawn="1"/>
        </p:nvSpPr>
        <p:spPr>
          <a:xfrm>
            <a:off x="0" y="990600"/>
            <a:ext cx="24377650" cy="109728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0"/>
                </a:schemeClr>
              </a:gs>
              <a:gs pos="1000">
                <a:schemeClr val="accent1">
                  <a:satMod val="103000"/>
                  <a:lumMod val="102000"/>
                  <a:tint val="94000"/>
                  <a:alpha val="12000"/>
                </a:schemeClr>
              </a:gs>
              <a:gs pos="73000">
                <a:srgbClr val="A59010">
                  <a:alpha val="56000"/>
                </a:srgbClr>
              </a:gs>
              <a:gs pos="33000">
                <a:srgbClr val="927E08">
                  <a:alpha val="41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15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8"/>
          </p:nvPr>
        </p:nvSpPr>
        <p:spPr>
          <a:xfrm flipH="1">
            <a:off x="16183626" y="0"/>
            <a:ext cx="6852574" cy="13716000"/>
          </a:xfrm>
          <a:custGeom>
            <a:avLst/>
            <a:gdLst>
              <a:gd name="connsiteX0" fmla="*/ 2419818 w 5963377"/>
              <a:gd name="connsiteY0" fmla="*/ 0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63377" h="6706612">
                <a:moveTo>
                  <a:pt x="2419818" y="0"/>
                </a:moveTo>
                <a:lnTo>
                  <a:pt x="5963377" y="0"/>
                </a:lnTo>
                <a:lnTo>
                  <a:pt x="3543559" y="6706612"/>
                </a:lnTo>
                <a:lnTo>
                  <a:pt x="0" y="67066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>
            <a:no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7"/>
          </p:nvPr>
        </p:nvSpPr>
        <p:spPr>
          <a:xfrm flipH="1">
            <a:off x="4371981" y="0"/>
            <a:ext cx="6852574" cy="13716000"/>
          </a:xfrm>
          <a:custGeom>
            <a:avLst/>
            <a:gdLst>
              <a:gd name="connsiteX0" fmla="*/ 2419818 w 5963377"/>
              <a:gd name="connsiteY0" fmla="*/ 0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63377" h="6706612">
                <a:moveTo>
                  <a:pt x="2419818" y="0"/>
                </a:moveTo>
                <a:lnTo>
                  <a:pt x="5963377" y="0"/>
                </a:lnTo>
                <a:lnTo>
                  <a:pt x="3543559" y="6706612"/>
                </a:lnTo>
                <a:lnTo>
                  <a:pt x="0" y="67066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>
            <a:noAutofit/>
          </a:bodyPr>
          <a:lstStyle>
            <a:lvl1pPr marL="0" indent="0">
              <a:buNone/>
              <a:defRPr sz="26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/>
          </a:p>
        </p:txBody>
      </p:sp>
      <p:pic>
        <p:nvPicPr>
          <p:cNvPr id="2" name="Picture 21" descr="FBB HORIZONTAL CENTRAL PLANA_SLOGAN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27"/>
          <a:stretch/>
        </p:blipFill>
        <p:spPr>
          <a:xfrm>
            <a:off x="21061627" y="343435"/>
            <a:ext cx="2950869" cy="706265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7"/>
          <a:stretch/>
        </p:blipFill>
        <p:spPr>
          <a:xfrm>
            <a:off x="0" y="0"/>
            <a:ext cx="21269739" cy="11790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76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24377650" cy="3024909"/>
          </a:xfrm>
          <a:custGeom>
            <a:avLst/>
            <a:gdLst>
              <a:gd name="connsiteX0" fmla="*/ 0 w 24377650"/>
              <a:gd name="connsiteY0" fmla="*/ 0 h 3024909"/>
              <a:gd name="connsiteX1" fmla="*/ 24377650 w 24377650"/>
              <a:gd name="connsiteY1" fmla="*/ 0 h 3024909"/>
              <a:gd name="connsiteX2" fmla="*/ 24377650 w 24377650"/>
              <a:gd name="connsiteY2" fmla="*/ 3024909 h 3024909"/>
              <a:gd name="connsiteX3" fmla="*/ 0 w 24377650"/>
              <a:gd name="connsiteY3" fmla="*/ 3024909 h 3024909"/>
              <a:gd name="connsiteX4" fmla="*/ 0 w 24377650"/>
              <a:gd name="connsiteY4" fmla="*/ 0 h 3024909"/>
              <a:gd name="connsiteX0" fmla="*/ 0 w 24377650"/>
              <a:gd name="connsiteY0" fmla="*/ 0 h 3024909"/>
              <a:gd name="connsiteX1" fmla="*/ 24377650 w 24377650"/>
              <a:gd name="connsiteY1" fmla="*/ 0 h 3024909"/>
              <a:gd name="connsiteX2" fmla="*/ 24377650 w 24377650"/>
              <a:gd name="connsiteY2" fmla="*/ 3024909 h 3024909"/>
              <a:gd name="connsiteX3" fmla="*/ 23091 w 24377650"/>
              <a:gd name="connsiteY3" fmla="*/ 115455 h 3024909"/>
              <a:gd name="connsiteX4" fmla="*/ 0 w 24377650"/>
              <a:gd name="connsiteY4" fmla="*/ 0 h 3024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77650" h="3024909">
                <a:moveTo>
                  <a:pt x="0" y="0"/>
                </a:moveTo>
                <a:lnTo>
                  <a:pt x="24377650" y="0"/>
                </a:lnTo>
                <a:lnTo>
                  <a:pt x="24377650" y="3024909"/>
                </a:lnTo>
                <a:lnTo>
                  <a:pt x="23091" y="11545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13"/>
          <p:cNvSpPr>
            <a:spLocks noGrp="1"/>
          </p:cNvSpPr>
          <p:nvPr>
            <p:ph type="pic" sz="quarter" idx="15"/>
          </p:nvPr>
        </p:nvSpPr>
        <p:spPr>
          <a:xfrm rot="10800000">
            <a:off x="0" y="10691091"/>
            <a:ext cx="24377650" cy="3024909"/>
          </a:xfrm>
          <a:custGeom>
            <a:avLst/>
            <a:gdLst>
              <a:gd name="connsiteX0" fmla="*/ 0 w 24377650"/>
              <a:gd name="connsiteY0" fmla="*/ 0 h 3024909"/>
              <a:gd name="connsiteX1" fmla="*/ 24377650 w 24377650"/>
              <a:gd name="connsiteY1" fmla="*/ 0 h 3024909"/>
              <a:gd name="connsiteX2" fmla="*/ 24377650 w 24377650"/>
              <a:gd name="connsiteY2" fmla="*/ 3024909 h 3024909"/>
              <a:gd name="connsiteX3" fmla="*/ 0 w 24377650"/>
              <a:gd name="connsiteY3" fmla="*/ 3024909 h 3024909"/>
              <a:gd name="connsiteX4" fmla="*/ 0 w 24377650"/>
              <a:gd name="connsiteY4" fmla="*/ 0 h 3024909"/>
              <a:gd name="connsiteX0" fmla="*/ 0 w 24377650"/>
              <a:gd name="connsiteY0" fmla="*/ 0 h 3024909"/>
              <a:gd name="connsiteX1" fmla="*/ 24377650 w 24377650"/>
              <a:gd name="connsiteY1" fmla="*/ 0 h 3024909"/>
              <a:gd name="connsiteX2" fmla="*/ 24377650 w 24377650"/>
              <a:gd name="connsiteY2" fmla="*/ 3024909 h 3024909"/>
              <a:gd name="connsiteX3" fmla="*/ 23091 w 24377650"/>
              <a:gd name="connsiteY3" fmla="*/ 115455 h 3024909"/>
              <a:gd name="connsiteX4" fmla="*/ 0 w 24377650"/>
              <a:gd name="connsiteY4" fmla="*/ 0 h 3024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77650" h="3024909">
                <a:moveTo>
                  <a:pt x="0" y="0"/>
                </a:moveTo>
                <a:lnTo>
                  <a:pt x="24377650" y="0"/>
                </a:lnTo>
                <a:lnTo>
                  <a:pt x="24377650" y="3024909"/>
                </a:lnTo>
                <a:lnTo>
                  <a:pt x="23091" y="11545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33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-1" y="0"/>
            <a:ext cx="4886157" cy="5888182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4833022" y="0"/>
            <a:ext cx="4886157" cy="5888182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9719179" y="0"/>
            <a:ext cx="4886157" cy="5888182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4605336" y="0"/>
            <a:ext cx="4886157" cy="5888182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19491493" y="0"/>
            <a:ext cx="4886157" cy="5888182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7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-1" y="7827818"/>
            <a:ext cx="4886157" cy="5888182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4833022" y="7827818"/>
            <a:ext cx="4886157" cy="5888182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9719179" y="7827818"/>
            <a:ext cx="4886157" cy="5888182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14605336" y="7827818"/>
            <a:ext cx="4886157" cy="5888182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19491493" y="7827818"/>
            <a:ext cx="4886157" cy="5888182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83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-1" y="9144001"/>
            <a:ext cx="4886157" cy="4572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-1" y="4572001"/>
            <a:ext cx="4886157" cy="4572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-1" y="1"/>
            <a:ext cx="4886157" cy="4572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66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1" descr="FBB HORIZONTAL CENTRAL PLANA_SLOGAN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27"/>
          <a:stretch/>
        </p:blipFill>
        <p:spPr>
          <a:xfrm>
            <a:off x="21061627" y="343435"/>
            <a:ext cx="2950869" cy="706265"/>
          </a:xfrm>
          <a:prstGeom prst="rect">
            <a:avLst/>
          </a:prstGeom>
        </p:spPr>
      </p:pic>
      <p:pic>
        <p:nvPicPr>
          <p:cNvPr id="7" name="Picture Placeholder 7" descr="Fundo-Slide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17" r="32975"/>
          <a:stretch/>
        </p:blipFill>
        <p:spPr>
          <a:xfrm>
            <a:off x="-18661" y="-14859"/>
            <a:ext cx="3689194" cy="13739092"/>
          </a:xfrm>
          <a:custGeom>
            <a:avLst/>
            <a:gdLst>
              <a:gd name="connsiteX0" fmla="*/ 2419818 w 5963377"/>
              <a:gd name="connsiteY0" fmla="*/ 0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  <a:gd name="connsiteX0" fmla="*/ 236190 w 6170951"/>
              <a:gd name="connsiteY0" fmla="*/ 11291 h 6706612"/>
              <a:gd name="connsiteX1" fmla="*/ 6170951 w 6170951"/>
              <a:gd name="connsiteY1" fmla="*/ 0 h 6706612"/>
              <a:gd name="connsiteX2" fmla="*/ 3751133 w 6170951"/>
              <a:gd name="connsiteY2" fmla="*/ 6706612 h 6706612"/>
              <a:gd name="connsiteX3" fmla="*/ 207574 w 6170951"/>
              <a:gd name="connsiteY3" fmla="*/ 6706612 h 6706612"/>
              <a:gd name="connsiteX4" fmla="*/ 236190 w 6170951"/>
              <a:gd name="connsiteY4" fmla="*/ 11291 h 6706612"/>
              <a:gd name="connsiteX0" fmla="*/ 28616 w 5963377"/>
              <a:gd name="connsiteY0" fmla="*/ 11291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  <a:gd name="connsiteX4" fmla="*/ 28616 w 5963377"/>
              <a:gd name="connsiteY4" fmla="*/ 11291 h 6706612"/>
              <a:gd name="connsiteX0" fmla="*/ 28616 w 5963377"/>
              <a:gd name="connsiteY0" fmla="*/ 11291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  <a:gd name="connsiteX4" fmla="*/ 28616 w 5963377"/>
              <a:gd name="connsiteY4" fmla="*/ 11291 h 6706612"/>
              <a:gd name="connsiteX0" fmla="*/ 28616 w 5963377"/>
              <a:gd name="connsiteY0" fmla="*/ 11291 h 6706612"/>
              <a:gd name="connsiteX1" fmla="*/ 5963377 w 5963377"/>
              <a:gd name="connsiteY1" fmla="*/ 0 h 6706612"/>
              <a:gd name="connsiteX2" fmla="*/ 1514052 w 5963377"/>
              <a:gd name="connsiteY2" fmla="*/ 6706612 h 6706612"/>
              <a:gd name="connsiteX3" fmla="*/ 0 w 5963377"/>
              <a:gd name="connsiteY3" fmla="*/ 6706612 h 6706612"/>
              <a:gd name="connsiteX4" fmla="*/ 28616 w 5963377"/>
              <a:gd name="connsiteY4" fmla="*/ 11291 h 6706612"/>
              <a:gd name="connsiteX0" fmla="*/ 28616 w 3210480"/>
              <a:gd name="connsiteY0" fmla="*/ 22582 h 6717903"/>
              <a:gd name="connsiteX1" fmla="*/ 3210480 w 3210480"/>
              <a:gd name="connsiteY1" fmla="*/ 0 h 6717903"/>
              <a:gd name="connsiteX2" fmla="*/ 1514052 w 3210480"/>
              <a:gd name="connsiteY2" fmla="*/ 6717903 h 6717903"/>
              <a:gd name="connsiteX3" fmla="*/ 0 w 3210480"/>
              <a:gd name="connsiteY3" fmla="*/ 6717903 h 6717903"/>
              <a:gd name="connsiteX4" fmla="*/ 28616 w 3210480"/>
              <a:gd name="connsiteY4" fmla="*/ 22582 h 6717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10480" h="6717903">
                <a:moveTo>
                  <a:pt x="28616" y="22582"/>
                </a:moveTo>
                <a:lnTo>
                  <a:pt x="3210480" y="0"/>
                </a:lnTo>
                <a:lnTo>
                  <a:pt x="1514052" y="6717903"/>
                </a:lnTo>
                <a:lnTo>
                  <a:pt x="0" y="6717903"/>
                </a:lnTo>
                <a:cubicBezTo>
                  <a:pt x="2840" y="4290426"/>
                  <a:pt x="25774" y="485496"/>
                  <a:pt x="28616" y="22582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225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0" y="6765636"/>
            <a:ext cx="24377650" cy="6950364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  <p:pic>
        <p:nvPicPr>
          <p:cNvPr id="3" name="Picture 21" descr="FBB HORIZONTAL CENTRAL PLANA_SLOGAN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27"/>
          <a:stretch/>
        </p:blipFill>
        <p:spPr>
          <a:xfrm>
            <a:off x="21061627" y="343435"/>
            <a:ext cx="2950869" cy="70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29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24377650" cy="6950364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400" b="0" i="0">
                <a:ln>
                  <a:noFill/>
                </a:ln>
                <a:solidFill>
                  <a:schemeClr val="tx2"/>
                </a:solidFill>
                <a:latin typeface="Roboto Regular" charset="0"/>
                <a:ea typeface="Roboto Regular" charset="0"/>
                <a:cs typeface="Roboto Regular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75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to 3"/>
          <p:cNvCxnSpPr/>
          <p:nvPr userDrawn="1"/>
        </p:nvCxnSpPr>
        <p:spPr>
          <a:xfrm flipH="1">
            <a:off x="2209290" y="1009409"/>
            <a:ext cx="11056609" cy="0"/>
          </a:xfrm>
          <a:prstGeom prst="line">
            <a:avLst/>
          </a:prstGeom>
          <a:ln w="31750">
            <a:solidFill>
              <a:schemeClr val="bg2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1" descr="FBB HORIZONTAL CENTRAL PLANA_SLOGAN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27"/>
          <a:stretch/>
        </p:blipFill>
        <p:spPr>
          <a:xfrm>
            <a:off x="21061627" y="343435"/>
            <a:ext cx="2950869" cy="706265"/>
          </a:xfrm>
          <a:prstGeom prst="rect">
            <a:avLst/>
          </a:prstGeom>
        </p:spPr>
      </p:pic>
      <p:pic>
        <p:nvPicPr>
          <p:cNvPr id="7" name="Picture Placeholder 7" descr="Fundo-Slide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17" r="32975"/>
          <a:stretch/>
        </p:blipFill>
        <p:spPr>
          <a:xfrm>
            <a:off x="-18661" y="-14859"/>
            <a:ext cx="3689194" cy="13739092"/>
          </a:xfrm>
          <a:custGeom>
            <a:avLst/>
            <a:gdLst>
              <a:gd name="connsiteX0" fmla="*/ 2419818 w 5963377"/>
              <a:gd name="connsiteY0" fmla="*/ 0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  <a:gd name="connsiteX0" fmla="*/ 236190 w 6170951"/>
              <a:gd name="connsiteY0" fmla="*/ 11291 h 6706612"/>
              <a:gd name="connsiteX1" fmla="*/ 6170951 w 6170951"/>
              <a:gd name="connsiteY1" fmla="*/ 0 h 6706612"/>
              <a:gd name="connsiteX2" fmla="*/ 3751133 w 6170951"/>
              <a:gd name="connsiteY2" fmla="*/ 6706612 h 6706612"/>
              <a:gd name="connsiteX3" fmla="*/ 207574 w 6170951"/>
              <a:gd name="connsiteY3" fmla="*/ 6706612 h 6706612"/>
              <a:gd name="connsiteX4" fmla="*/ 236190 w 6170951"/>
              <a:gd name="connsiteY4" fmla="*/ 11291 h 6706612"/>
              <a:gd name="connsiteX0" fmla="*/ 28616 w 5963377"/>
              <a:gd name="connsiteY0" fmla="*/ 11291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  <a:gd name="connsiteX4" fmla="*/ 28616 w 5963377"/>
              <a:gd name="connsiteY4" fmla="*/ 11291 h 6706612"/>
              <a:gd name="connsiteX0" fmla="*/ 28616 w 5963377"/>
              <a:gd name="connsiteY0" fmla="*/ 11291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  <a:gd name="connsiteX4" fmla="*/ 28616 w 5963377"/>
              <a:gd name="connsiteY4" fmla="*/ 11291 h 6706612"/>
              <a:gd name="connsiteX0" fmla="*/ 28616 w 5963377"/>
              <a:gd name="connsiteY0" fmla="*/ 11291 h 6706612"/>
              <a:gd name="connsiteX1" fmla="*/ 5963377 w 5963377"/>
              <a:gd name="connsiteY1" fmla="*/ 0 h 6706612"/>
              <a:gd name="connsiteX2" fmla="*/ 1514052 w 5963377"/>
              <a:gd name="connsiteY2" fmla="*/ 6706612 h 6706612"/>
              <a:gd name="connsiteX3" fmla="*/ 0 w 5963377"/>
              <a:gd name="connsiteY3" fmla="*/ 6706612 h 6706612"/>
              <a:gd name="connsiteX4" fmla="*/ 28616 w 5963377"/>
              <a:gd name="connsiteY4" fmla="*/ 11291 h 6706612"/>
              <a:gd name="connsiteX0" fmla="*/ 28616 w 3210480"/>
              <a:gd name="connsiteY0" fmla="*/ 22582 h 6717903"/>
              <a:gd name="connsiteX1" fmla="*/ 3210480 w 3210480"/>
              <a:gd name="connsiteY1" fmla="*/ 0 h 6717903"/>
              <a:gd name="connsiteX2" fmla="*/ 1514052 w 3210480"/>
              <a:gd name="connsiteY2" fmla="*/ 6717903 h 6717903"/>
              <a:gd name="connsiteX3" fmla="*/ 0 w 3210480"/>
              <a:gd name="connsiteY3" fmla="*/ 6717903 h 6717903"/>
              <a:gd name="connsiteX4" fmla="*/ 28616 w 3210480"/>
              <a:gd name="connsiteY4" fmla="*/ 22582 h 6717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10480" h="6717903">
                <a:moveTo>
                  <a:pt x="28616" y="22582"/>
                </a:moveTo>
                <a:lnTo>
                  <a:pt x="3210480" y="0"/>
                </a:lnTo>
                <a:lnTo>
                  <a:pt x="1514052" y="6717903"/>
                </a:lnTo>
                <a:lnTo>
                  <a:pt x="0" y="6717903"/>
                </a:lnTo>
                <a:cubicBezTo>
                  <a:pt x="2840" y="4290426"/>
                  <a:pt x="25774" y="485496"/>
                  <a:pt x="28616" y="22582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30654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" y="0"/>
            <a:ext cx="24384001" cy="1371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8"/>
          <p:cNvSpPr/>
          <p:nvPr userDrawn="1"/>
        </p:nvSpPr>
        <p:spPr>
          <a:xfrm>
            <a:off x="0" y="5032375"/>
            <a:ext cx="24377650" cy="8683625"/>
          </a:xfrm>
          <a:prstGeom prst="rect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0"/>
                </a:schemeClr>
              </a:gs>
              <a:gs pos="100000">
                <a:srgbClr val="000000">
                  <a:alpha val="74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1" descr="FBB HORIZONTAL CENTRAL PLANA_SLOGAN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27"/>
          <a:stretch/>
        </p:blipFill>
        <p:spPr>
          <a:xfrm>
            <a:off x="21061627" y="343435"/>
            <a:ext cx="2950869" cy="706265"/>
          </a:xfrm>
          <a:prstGeom prst="rect">
            <a:avLst/>
          </a:prstGeom>
        </p:spPr>
      </p:pic>
      <p:pic>
        <p:nvPicPr>
          <p:cNvPr id="11" name="Picture 4" descr="C:\Users\camila.guimaraes\Desktop\Propósito_branco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1" y="6858000"/>
            <a:ext cx="14378151" cy="602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99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camila.guimaraes\Desktop\4T6A0553-Edit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64" b="30125"/>
          <a:stretch/>
        </p:blipFill>
        <p:spPr bwMode="auto">
          <a:xfrm>
            <a:off x="0" y="-1"/>
            <a:ext cx="24377650" cy="1371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8"/>
          <p:cNvSpPr/>
          <p:nvPr userDrawn="1"/>
        </p:nvSpPr>
        <p:spPr>
          <a:xfrm>
            <a:off x="0" y="5032375"/>
            <a:ext cx="24377650" cy="8683625"/>
          </a:xfrm>
          <a:prstGeom prst="rect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0"/>
                </a:schemeClr>
              </a:gs>
              <a:gs pos="100000">
                <a:srgbClr val="000000">
                  <a:alpha val="74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5" descr="C:\Users\camila.guimaraes\Desktop\Visão_branco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6199" y="6882407"/>
            <a:ext cx="13356101" cy="600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1" descr="FBB HORIZONTAL CENTRAL PLANA_SLOGAN.png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27"/>
          <a:stretch/>
        </p:blipFill>
        <p:spPr>
          <a:xfrm>
            <a:off x="21061627" y="343435"/>
            <a:ext cx="2950869" cy="70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279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12" descr="Crianças em momento de leitura na Sala de Leitura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02"/>
          <a:stretch/>
        </p:blipFill>
        <p:spPr>
          <a:xfrm>
            <a:off x="0" y="0"/>
            <a:ext cx="24377650" cy="13716000"/>
          </a:xfrm>
          <a:prstGeom prst="rect">
            <a:avLst/>
          </a:prstGeom>
        </p:spPr>
      </p:pic>
      <p:sp>
        <p:nvSpPr>
          <p:cNvPr id="12" name="Rectangle 8"/>
          <p:cNvSpPr/>
          <p:nvPr userDrawn="1"/>
        </p:nvSpPr>
        <p:spPr>
          <a:xfrm>
            <a:off x="0" y="5032375"/>
            <a:ext cx="24377650" cy="8683625"/>
          </a:xfrm>
          <a:prstGeom prst="rect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0"/>
                </a:schemeClr>
              </a:gs>
              <a:gs pos="100000">
                <a:srgbClr val="000000">
                  <a:alpha val="74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1" descr="FBB HORIZONTAL CENTRAL PLANA_SLOGAN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27"/>
          <a:stretch/>
        </p:blipFill>
        <p:spPr>
          <a:xfrm>
            <a:off x="21061627" y="343435"/>
            <a:ext cx="2950869" cy="706265"/>
          </a:xfrm>
          <a:prstGeom prst="rect">
            <a:avLst/>
          </a:prstGeom>
        </p:spPr>
      </p:pic>
      <p:sp>
        <p:nvSpPr>
          <p:cNvPr id="16" name="TextBox 6"/>
          <p:cNvSpPr txBox="1"/>
          <p:nvPr userDrawn="1"/>
        </p:nvSpPr>
        <p:spPr>
          <a:xfrm>
            <a:off x="12780537" y="8649672"/>
            <a:ext cx="1044768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Light"/>
              </a:rPr>
              <a:t>Atuamos de forma contemporânea, integrada e participativa com ações de educação voltadas para a cidadania, o meio ambiente e um futuro sustentável.</a:t>
            </a:r>
          </a:p>
        </p:txBody>
      </p:sp>
      <p:pic>
        <p:nvPicPr>
          <p:cNvPr id="10" name="Imagem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134" y="9195287"/>
            <a:ext cx="9957149" cy="206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23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7" b="6859"/>
          <a:stretch/>
        </p:blipFill>
        <p:spPr>
          <a:xfrm>
            <a:off x="0" y="0"/>
            <a:ext cx="24377650" cy="13709373"/>
          </a:xfrm>
          <a:prstGeom prst="rect">
            <a:avLst/>
          </a:prstGeom>
        </p:spPr>
      </p:pic>
      <p:sp>
        <p:nvSpPr>
          <p:cNvPr id="12" name="Rectangle 8"/>
          <p:cNvSpPr/>
          <p:nvPr userDrawn="1"/>
        </p:nvSpPr>
        <p:spPr>
          <a:xfrm>
            <a:off x="0" y="5032375"/>
            <a:ext cx="24377650" cy="8683625"/>
          </a:xfrm>
          <a:prstGeom prst="rect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0"/>
                </a:schemeClr>
              </a:gs>
              <a:gs pos="100000">
                <a:srgbClr val="000000">
                  <a:alpha val="74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21" descr="FBB HORIZONTAL CENTRAL PLANA_SLOGAN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27"/>
          <a:stretch/>
        </p:blipFill>
        <p:spPr>
          <a:xfrm>
            <a:off x="21061627" y="343435"/>
            <a:ext cx="2950869" cy="706265"/>
          </a:xfrm>
          <a:prstGeom prst="rect">
            <a:avLst/>
          </a:prstGeom>
        </p:spPr>
      </p:pic>
      <p:sp>
        <p:nvSpPr>
          <p:cNvPr id="16" name="TextBox 6"/>
          <p:cNvSpPr txBox="1"/>
          <p:nvPr userDrawn="1"/>
        </p:nvSpPr>
        <p:spPr>
          <a:xfrm>
            <a:off x="12729276" y="8703033"/>
            <a:ext cx="1044768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Light"/>
              </a:rPr>
              <a:t>Atuamos na preservação do meio ambiente e na resiliência das pessoas às mudanças climáticas com ações voltadas ao protagonismo social. </a:t>
            </a:r>
          </a:p>
        </p:txBody>
      </p:sp>
      <p:pic>
        <p:nvPicPr>
          <p:cNvPr id="13" name="Picture 2" descr="C:\Users\camila.guimaraes\Desktop\Meio Ambiente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255" y="8318880"/>
            <a:ext cx="8570755" cy="395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780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I:\Grupos\GECOM\NOVA GECOM\ACERVO DE IMAGENS\PUBLICITÁRIAS POR ÁREA DE ATUAÇÃO\Água\Cisternas\Água de Produção\2PB_5853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09"/>
            <a:ext cx="24385993" cy="1371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8"/>
          <p:cNvSpPr/>
          <p:nvPr userDrawn="1"/>
        </p:nvSpPr>
        <p:spPr>
          <a:xfrm>
            <a:off x="0" y="5032375"/>
            <a:ext cx="24377650" cy="8683625"/>
          </a:xfrm>
          <a:prstGeom prst="rect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0"/>
                </a:schemeClr>
              </a:gs>
              <a:gs pos="100000">
                <a:srgbClr val="000000">
                  <a:alpha val="74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1" descr="FBB HORIZONTAL CENTRAL PLANA_SLOGAN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27"/>
          <a:stretch/>
        </p:blipFill>
        <p:spPr>
          <a:xfrm>
            <a:off x="21061627" y="343435"/>
            <a:ext cx="2950869" cy="706265"/>
          </a:xfrm>
          <a:prstGeom prst="rect">
            <a:avLst/>
          </a:prstGeom>
        </p:spPr>
      </p:pic>
      <p:sp>
        <p:nvSpPr>
          <p:cNvPr id="16" name="TextBox 6"/>
          <p:cNvSpPr txBox="1"/>
          <p:nvPr userDrawn="1"/>
        </p:nvSpPr>
        <p:spPr>
          <a:xfrm>
            <a:off x="14331021" y="8445313"/>
            <a:ext cx="8310306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Light"/>
              </a:rPr>
              <a:t>São metodologias, técnicas ou </a:t>
            </a:r>
          </a:p>
          <a:p>
            <a:r>
              <a:rPr lang="pt-BR" sz="4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Light"/>
              </a:rPr>
              <a:t>produtos desenvolvidos em </a:t>
            </a:r>
          </a:p>
          <a:p>
            <a:r>
              <a:rPr lang="pt-BR" sz="4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Light"/>
              </a:rPr>
              <a:t>interação com a comunidade </a:t>
            </a:r>
          </a:p>
          <a:p>
            <a:r>
              <a:rPr lang="pt-BR" sz="4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Light"/>
              </a:rPr>
              <a:t>em busca de efetivas soluções </a:t>
            </a:r>
          </a:p>
          <a:p>
            <a:r>
              <a:rPr lang="pt-BR" sz="4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Light"/>
              </a:rPr>
              <a:t>para problemas sociais.</a:t>
            </a:r>
            <a:endParaRPr lang="en-US" sz="4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 Light"/>
            </a:endParaRPr>
          </a:p>
        </p:txBody>
      </p:sp>
      <p:pic>
        <p:nvPicPr>
          <p:cNvPr id="14" name="Picture 2" descr="C:\Users\camila.guimaraes\Desktop\PPT Pepe - Rubem\bases\Tecnologia Social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667" y="8399978"/>
            <a:ext cx="11627428" cy="4005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66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ig Background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8"/>
          <p:cNvSpPr/>
          <p:nvPr userDrawn="1"/>
        </p:nvSpPr>
        <p:spPr>
          <a:xfrm rot="5400000">
            <a:off x="13747705" y="9376253"/>
            <a:ext cx="2506008" cy="4091656"/>
          </a:xfrm>
          <a:prstGeom prst="roundRect">
            <a:avLst>
              <a:gd name="adj" fmla="val 5069"/>
            </a:avLst>
          </a:prstGeom>
          <a:solidFill>
            <a:srgbClr val="0038A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38A8"/>
              </a:solidFill>
            </a:endParaRPr>
          </a:p>
        </p:txBody>
      </p:sp>
      <p:sp>
        <p:nvSpPr>
          <p:cNvPr id="4" name="Rounded Rectangle 4"/>
          <p:cNvSpPr/>
          <p:nvPr userDrawn="1"/>
        </p:nvSpPr>
        <p:spPr>
          <a:xfrm rot="4907485">
            <a:off x="13780393" y="9314185"/>
            <a:ext cx="2469969" cy="4265110"/>
          </a:xfrm>
          <a:prstGeom prst="roundRect">
            <a:avLst>
              <a:gd name="adj" fmla="val 5069"/>
            </a:avLst>
          </a:prstGeom>
          <a:noFill/>
          <a:ln w="57150">
            <a:solidFill>
              <a:srgbClr val="0038A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38A8"/>
              </a:solidFill>
            </a:endParaRPr>
          </a:p>
        </p:txBody>
      </p:sp>
      <p:sp>
        <p:nvSpPr>
          <p:cNvPr id="5" name="Rounded Rectangle 8"/>
          <p:cNvSpPr/>
          <p:nvPr userDrawn="1"/>
        </p:nvSpPr>
        <p:spPr>
          <a:xfrm rot="5400000">
            <a:off x="18625142" y="3974244"/>
            <a:ext cx="2506008" cy="4091656"/>
          </a:xfrm>
          <a:prstGeom prst="roundRect">
            <a:avLst>
              <a:gd name="adj" fmla="val 5069"/>
            </a:avLst>
          </a:prstGeom>
          <a:solidFill>
            <a:srgbClr val="0038A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38A8"/>
              </a:solidFill>
            </a:endParaRPr>
          </a:p>
        </p:txBody>
      </p:sp>
      <p:sp>
        <p:nvSpPr>
          <p:cNvPr id="6" name="Rounded Rectangle 4"/>
          <p:cNvSpPr/>
          <p:nvPr userDrawn="1"/>
        </p:nvSpPr>
        <p:spPr>
          <a:xfrm rot="4907485">
            <a:off x="18657830" y="3912176"/>
            <a:ext cx="2469969" cy="4265110"/>
          </a:xfrm>
          <a:prstGeom prst="roundRect">
            <a:avLst>
              <a:gd name="adj" fmla="val 5069"/>
            </a:avLst>
          </a:prstGeom>
          <a:noFill/>
          <a:ln w="57150">
            <a:solidFill>
              <a:srgbClr val="0038A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38A8"/>
              </a:solidFill>
            </a:endParaRPr>
          </a:p>
        </p:txBody>
      </p:sp>
      <p:sp>
        <p:nvSpPr>
          <p:cNvPr id="7" name="Rounded Rectangle 8"/>
          <p:cNvSpPr/>
          <p:nvPr userDrawn="1"/>
        </p:nvSpPr>
        <p:spPr>
          <a:xfrm rot="5400000">
            <a:off x="8422919" y="3844816"/>
            <a:ext cx="2506008" cy="4091656"/>
          </a:xfrm>
          <a:prstGeom prst="roundRect">
            <a:avLst>
              <a:gd name="adj" fmla="val 5069"/>
            </a:avLst>
          </a:prstGeom>
          <a:solidFill>
            <a:srgbClr val="0038A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38A8"/>
              </a:solidFill>
            </a:endParaRPr>
          </a:p>
        </p:txBody>
      </p:sp>
      <p:sp>
        <p:nvSpPr>
          <p:cNvPr id="8" name="Rounded Rectangle 4"/>
          <p:cNvSpPr/>
          <p:nvPr userDrawn="1"/>
        </p:nvSpPr>
        <p:spPr>
          <a:xfrm rot="4907485">
            <a:off x="8455607" y="3782748"/>
            <a:ext cx="2469969" cy="4265110"/>
          </a:xfrm>
          <a:prstGeom prst="roundRect">
            <a:avLst>
              <a:gd name="adj" fmla="val 5069"/>
            </a:avLst>
          </a:prstGeom>
          <a:noFill/>
          <a:ln w="57150">
            <a:solidFill>
              <a:srgbClr val="0038A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38A8"/>
              </a:solidFill>
            </a:endParaRPr>
          </a:p>
        </p:txBody>
      </p:sp>
      <p:sp>
        <p:nvSpPr>
          <p:cNvPr id="9" name="Rounded Rectangle 8"/>
          <p:cNvSpPr/>
          <p:nvPr userDrawn="1"/>
        </p:nvSpPr>
        <p:spPr>
          <a:xfrm rot="5400000">
            <a:off x="8422919" y="7874099"/>
            <a:ext cx="2506008" cy="4091656"/>
          </a:xfrm>
          <a:prstGeom prst="roundRect">
            <a:avLst>
              <a:gd name="adj" fmla="val 5069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38A8"/>
              </a:solidFill>
            </a:endParaRPr>
          </a:p>
        </p:txBody>
      </p:sp>
      <p:sp>
        <p:nvSpPr>
          <p:cNvPr id="10" name="Rounded Rectangle 4"/>
          <p:cNvSpPr/>
          <p:nvPr userDrawn="1"/>
        </p:nvSpPr>
        <p:spPr>
          <a:xfrm rot="4907485">
            <a:off x="8455607" y="7812031"/>
            <a:ext cx="2469969" cy="4265110"/>
          </a:xfrm>
          <a:prstGeom prst="roundRect">
            <a:avLst>
              <a:gd name="adj" fmla="val 5069"/>
            </a:avLst>
          </a:prstGeom>
          <a:noFill/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38A8"/>
              </a:solidFill>
            </a:endParaRPr>
          </a:p>
        </p:txBody>
      </p:sp>
      <p:sp>
        <p:nvSpPr>
          <p:cNvPr id="11" name="Rounded Rectangle 8"/>
          <p:cNvSpPr/>
          <p:nvPr userDrawn="1"/>
        </p:nvSpPr>
        <p:spPr>
          <a:xfrm rot="5400000">
            <a:off x="19023973" y="7874099"/>
            <a:ext cx="2506008" cy="4091656"/>
          </a:xfrm>
          <a:prstGeom prst="roundRect">
            <a:avLst>
              <a:gd name="adj" fmla="val 5069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38A8"/>
              </a:solidFill>
            </a:endParaRPr>
          </a:p>
        </p:txBody>
      </p:sp>
      <p:sp>
        <p:nvSpPr>
          <p:cNvPr id="13" name="Rounded Rectangle 4"/>
          <p:cNvSpPr/>
          <p:nvPr userDrawn="1"/>
        </p:nvSpPr>
        <p:spPr>
          <a:xfrm rot="4907485">
            <a:off x="19056661" y="7812031"/>
            <a:ext cx="2469969" cy="4265110"/>
          </a:xfrm>
          <a:prstGeom prst="roundRect">
            <a:avLst>
              <a:gd name="adj" fmla="val 5069"/>
            </a:avLst>
          </a:prstGeom>
          <a:noFill/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38A8"/>
              </a:solidFill>
            </a:endParaRPr>
          </a:p>
        </p:txBody>
      </p:sp>
      <p:pic>
        <p:nvPicPr>
          <p:cNvPr id="14" name="Picture 21" descr="FBB HORIZONTAL CENTRAL PLANA_SLOGAN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27"/>
          <a:stretch/>
        </p:blipFill>
        <p:spPr>
          <a:xfrm>
            <a:off x="21061627" y="343435"/>
            <a:ext cx="2950869" cy="706265"/>
          </a:xfrm>
          <a:prstGeom prst="rect">
            <a:avLst/>
          </a:prstGeom>
        </p:spPr>
      </p:pic>
      <p:sp>
        <p:nvSpPr>
          <p:cNvPr id="15" name="TextBox 10"/>
          <p:cNvSpPr txBox="1"/>
          <p:nvPr userDrawn="1"/>
        </p:nvSpPr>
        <p:spPr>
          <a:xfrm>
            <a:off x="6625755" y="5029327"/>
            <a:ext cx="5274051" cy="15696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lvl="1" algn="ctr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Montserrat Bold" charset="0"/>
                <a:cs typeface="Arial"/>
              </a:rPr>
              <a:t>ENCERRAMENTO</a:t>
            </a:r>
          </a:p>
          <a:p>
            <a:pPr lvl="1" algn="ctr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Montserrat Bold" charset="0"/>
                <a:cs typeface="Arial"/>
              </a:rPr>
              <a:t>E PRESTAÇÃO</a:t>
            </a:r>
          </a:p>
          <a:p>
            <a:pPr lvl="1" algn="ctr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Montserrat Bold" charset="0"/>
                <a:cs typeface="Arial"/>
              </a:rPr>
              <a:t>DE CONTAS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Montserrat Bold" charset="0"/>
              <a:cs typeface="Arial"/>
            </a:endParaRPr>
          </a:p>
        </p:txBody>
      </p:sp>
      <p:sp>
        <p:nvSpPr>
          <p:cNvPr id="16" name="TextBox 12"/>
          <p:cNvSpPr txBox="1"/>
          <p:nvPr userDrawn="1"/>
        </p:nvSpPr>
        <p:spPr>
          <a:xfrm>
            <a:off x="18726099" y="5727684"/>
            <a:ext cx="2335528" cy="58477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Montserrat Bold" charset="0"/>
                <a:cs typeface="Arial"/>
              </a:rPr>
              <a:t>ANÁLISE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Montserrat Bold" charset="0"/>
              <a:cs typeface="Arial"/>
            </a:endParaRPr>
          </a:p>
        </p:txBody>
      </p:sp>
      <p:sp>
        <p:nvSpPr>
          <p:cNvPr id="17" name="Rounded Rectangle 8"/>
          <p:cNvSpPr/>
          <p:nvPr userDrawn="1"/>
        </p:nvSpPr>
        <p:spPr>
          <a:xfrm rot="5400000">
            <a:off x="13764353" y="1169769"/>
            <a:ext cx="2506008" cy="4091656"/>
          </a:xfrm>
          <a:prstGeom prst="roundRect">
            <a:avLst>
              <a:gd name="adj" fmla="val 5069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38A8"/>
              </a:solidFill>
            </a:endParaRPr>
          </a:p>
        </p:txBody>
      </p:sp>
      <p:sp>
        <p:nvSpPr>
          <p:cNvPr id="18" name="Rounded Rectangle 4"/>
          <p:cNvSpPr/>
          <p:nvPr userDrawn="1"/>
        </p:nvSpPr>
        <p:spPr>
          <a:xfrm rot="4907485">
            <a:off x="13797041" y="1107701"/>
            <a:ext cx="2469969" cy="4265110"/>
          </a:xfrm>
          <a:prstGeom prst="roundRect">
            <a:avLst>
              <a:gd name="adj" fmla="val 5069"/>
            </a:avLst>
          </a:prstGeom>
          <a:noFill/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38A8"/>
              </a:solidFill>
            </a:endParaRPr>
          </a:p>
        </p:txBody>
      </p:sp>
      <p:sp>
        <p:nvSpPr>
          <p:cNvPr id="19" name="TextBox 14"/>
          <p:cNvSpPr txBox="1"/>
          <p:nvPr userDrawn="1"/>
        </p:nvSpPr>
        <p:spPr>
          <a:xfrm>
            <a:off x="8263796" y="9608797"/>
            <a:ext cx="2824253" cy="58477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3200" b="1" kern="1200" dirty="0" smtClean="0">
                <a:solidFill>
                  <a:srgbClr val="0038A8"/>
                </a:solidFill>
                <a:latin typeface="Arial"/>
                <a:ea typeface="Montserrat Light" charset="0"/>
                <a:cs typeface="Arial"/>
              </a:rPr>
              <a:t>AVALIAÇÃO</a:t>
            </a:r>
            <a:endParaRPr lang="en-US" sz="2800" b="1" kern="1200" dirty="0">
              <a:solidFill>
                <a:srgbClr val="0038A8"/>
              </a:solidFill>
              <a:latin typeface="Arial"/>
              <a:ea typeface="Montserrat Light" charset="0"/>
              <a:cs typeface="Arial"/>
            </a:endParaRPr>
          </a:p>
        </p:txBody>
      </p:sp>
      <p:cxnSp>
        <p:nvCxnSpPr>
          <p:cNvPr id="20" name="Straight Arrow Connector 17"/>
          <p:cNvCxnSpPr/>
          <p:nvPr userDrawn="1"/>
        </p:nvCxnSpPr>
        <p:spPr>
          <a:xfrm flipV="1">
            <a:off x="9675922" y="6742871"/>
            <a:ext cx="0" cy="2420587"/>
          </a:xfrm>
          <a:prstGeom prst="straightConnector1">
            <a:avLst/>
          </a:prstGeom>
          <a:ln w="57150" cmpd="sng"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17"/>
          <p:cNvCxnSpPr/>
          <p:nvPr userDrawn="1"/>
        </p:nvCxnSpPr>
        <p:spPr>
          <a:xfrm flipH="1">
            <a:off x="16614373" y="10221698"/>
            <a:ext cx="2170920" cy="1082819"/>
          </a:xfrm>
          <a:prstGeom prst="straightConnector1">
            <a:avLst/>
          </a:prstGeom>
          <a:ln w="57150" cmpd="sng"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15"/>
          <p:cNvSpPr txBox="1"/>
          <p:nvPr userDrawn="1"/>
        </p:nvSpPr>
        <p:spPr>
          <a:xfrm>
            <a:off x="17832318" y="9158291"/>
            <a:ext cx="4972437" cy="15696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algn="ctr" defTabSz="1828434" rtl="0" eaLnBrk="1" latinLnBrk="0" hangingPunct="1"/>
            <a:r>
              <a:rPr lang="en-US" sz="3200" b="1" kern="1200" dirty="0" smtClean="0">
                <a:solidFill>
                  <a:srgbClr val="0038A8"/>
                </a:solidFill>
                <a:latin typeface="Arial"/>
                <a:ea typeface="Montserrat Light" charset="0"/>
                <a:cs typeface="Arial"/>
              </a:rPr>
              <a:t>IMPLEMENTAÇÃO </a:t>
            </a:r>
          </a:p>
          <a:p>
            <a:pPr marL="0" algn="ctr" defTabSz="1828434" rtl="0" eaLnBrk="1" latinLnBrk="0" hangingPunct="1"/>
            <a:r>
              <a:rPr lang="en-US" sz="3200" b="1" kern="1200" dirty="0" smtClean="0">
                <a:solidFill>
                  <a:srgbClr val="0038A8"/>
                </a:solidFill>
                <a:latin typeface="Arial"/>
                <a:ea typeface="Montserrat Light" charset="0"/>
                <a:cs typeface="Arial"/>
              </a:rPr>
              <a:t>E </a:t>
            </a:r>
          </a:p>
          <a:p>
            <a:pPr marL="0" algn="ctr" defTabSz="1828434" rtl="0" eaLnBrk="1" latinLnBrk="0" hangingPunct="1"/>
            <a:r>
              <a:rPr lang="en-US" sz="3200" b="1" kern="1200" dirty="0" smtClean="0">
                <a:solidFill>
                  <a:srgbClr val="0038A8"/>
                </a:solidFill>
                <a:latin typeface="Arial"/>
                <a:ea typeface="Montserrat Light" charset="0"/>
                <a:cs typeface="Arial"/>
              </a:rPr>
              <a:t>MONITORAMENTO</a:t>
            </a:r>
            <a:endParaRPr lang="en-US" sz="3200" b="1" kern="1200" dirty="0">
              <a:solidFill>
                <a:srgbClr val="0038A8"/>
              </a:solidFill>
              <a:latin typeface="Arial"/>
              <a:ea typeface="Montserrat Light" charset="0"/>
              <a:cs typeface="Arial"/>
            </a:endParaRPr>
          </a:p>
        </p:txBody>
      </p:sp>
      <p:cxnSp>
        <p:nvCxnSpPr>
          <p:cNvPr id="23" name="Straight Arrow Connector 20"/>
          <p:cNvCxnSpPr/>
          <p:nvPr userDrawn="1"/>
        </p:nvCxnSpPr>
        <p:spPr>
          <a:xfrm flipH="1" flipV="1">
            <a:off x="10847959" y="10791702"/>
            <a:ext cx="2123570" cy="627998"/>
          </a:xfrm>
          <a:prstGeom prst="straightConnector1">
            <a:avLst/>
          </a:prstGeom>
          <a:ln w="57150" cmpd="sng">
            <a:solidFill>
              <a:schemeClr val="accent4">
                <a:lumMod val="75000"/>
              </a:schemeClr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13"/>
          <p:cNvSpPr txBox="1"/>
          <p:nvPr userDrawn="1"/>
        </p:nvSpPr>
        <p:spPr>
          <a:xfrm>
            <a:off x="12864167" y="10634870"/>
            <a:ext cx="4261201" cy="15696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Montserrat Bold" charset="0"/>
                <a:cs typeface="Arial"/>
              </a:rPr>
              <a:t>AUTORIZAÇÃO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Montserrat Bold" charset="0"/>
                <a:cs typeface="Arial"/>
              </a:rPr>
              <a:t>E LIBERAÇÃO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Montserrat Bold" charset="0"/>
                <a:cs typeface="Arial"/>
              </a:rPr>
              <a:t>DE RECURSOS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Montserrat Bold" charset="0"/>
              <a:cs typeface="Arial"/>
            </a:endParaRPr>
          </a:p>
        </p:txBody>
      </p:sp>
      <p:cxnSp>
        <p:nvCxnSpPr>
          <p:cNvPr id="25" name="Straight Arrow Connector 16"/>
          <p:cNvCxnSpPr/>
          <p:nvPr userDrawn="1"/>
        </p:nvCxnSpPr>
        <p:spPr>
          <a:xfrm>
            <a:off x="20213261" y="6766887"/>
            <a:ext cx="0" cy="2253799"/>
          </a:xfrm>
          <a:prstGeom prst="straightConnector1">
            <a:avLst/>
          </a:prstGeom>
          <a:ln w="57150" cmpd="sng">
            <a:solidFill>
              <a:schemeClr val="accent4">
                <a:lumMod val="75000"/>
              </a:schemeClr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16"/>
          <p:cNvCxnSpPr/>
          <p:nvPr userDrawn="1"/>
        </p:nvCxnSpPr>
        <p:spPr>
          <a:xfrm flipV="1">
            <a:off x="10270132" y="3194342"/>
            <a:ext cx="3167541" cy="1531280"/>
          </a:xfrm>
          <a:prstGeom prst="straightConnector1">
            <a:avLst/>
          </a:prstGeom>
          <a:ln w="57150" cmpd="sng">
            <a:solidFill>
              <a:schemeClr val="accent4">
                <a:lumMod val="75000"/>
              </a:schemeClr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8"/>
          <p:cNvSpPr txBox="1"/>
          <p:nvPr userDrawn="1"/>
        </p:nvSpPr>
        <p:spPr>
          <a:xfrm>
            <a:off x="4646115" y="1049700"/>
            <a:ext cx="5807166" cy="1287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ctr" defTabSz="1828434" rtl="0" eaLnBrk="1" latinLnBrk="0" hangingPunct="1">
              <a:lnSpc>
                <a:spcPts val="10000"/>
              </a:lnSpc>
            </a:pPr>
            <a:r>
              <a:rPr lang="en-US" sz="8000" b="1" kern="1200" dirty="0" smtClean="0">
                <a:solidFill>
                  <a:schemeClr val="tx2"/>
                </a:solidFill>
                <a:latin typeface="Arial" panose="020B0604020202020204" pitchFamily="34" charset="0"/>
                <a:ea typeface="Montserrat Bold" charset="0"/>
                <a:cs typeface="Arial" panose="020B0604020202020204" pitchFamily="34" charset="0"/>
              </a:rPr>
              <a:t>_ATUAÇÃO</a:t>
            </a:r>
            <a:endParaRPr lang="en-US" sz="8000" b="1" kern="1200" dirty="0">
              <a:solidFill>
                <a:schemeClr val="tx2"/>
              </a:solidFill>
              <a:latin typeface="Arial" panose="020B0604020202020204" pitchFamily="34" charset="0"/>
              <a:ea typeface="Montserrat Bold" charset="0"/>
              <a:cs typeface="Arial" panose="020B0604020202020204" pitchFamily="34" charset="0"/>
            </a:endParaRPr>
          </a:p>
        </p:txBody>
      </p:sp>
      <p:pic>
        <p:nvPicPr>
          <p:cNvPr id="28" name="Picture Placeholder 7" descr="Fundo-Slide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17" r="32975"/>
          <a:stretch/>
        </p:blipFill>
        <p:spPr>
          <a:xfrm>
            <a:off x="-19878" y="-23092"/>
            <a:ext cx="3689194" cy="13739092"/>
          </a:xfrm>
          <a:custGeom>
            <a:avLst/>
            <a:gdLst>
              <a:gd name="connsiteX0" fmla="*/ 2419818 w 5963377"/>
              <a:gd name="connsiteY0" fmla="*/ 0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  <a:gd name="connsiteX0" fmla="*/ 236190 w 6170951"/>
              <a:gd name="connsiteY0" fmla="*/ 11291 h 6706612"/>
              <a:gd name="connsiteX1" fmla="*/ 6170951 w 6170951"/>
              <a:gd name="connsiteY1" fmla="*/ 0 h 6706612"/>
              <a:gd name="connsiteX2" fmla="*/ 3751133 w 6170951"/>
              <a:gd name="connsiteY2" fmla="*/ 6706612 h 6706612"/>
              <a:gd name="connsiteX3" fmla="*/ 207574 w 6170951"/>
              <a:gd name="connsiteY3" fmla="*/ 6706612 h 6706612"/>
              <a:gd name="connsiteX4" fmla="*/ 236190 w 6170951"/>
              <a:gd name="connsiteY4" fmla="*/ 11291 h 6706612"/>
              <a:gd name="connsiteX0" fmla="*/ 28616 w 5963377"/>
              <a:gd name="connsiteY0" fmla="*/ 11291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  <a:gd name="connsiteX4" fmla="*/ 28616 w 5963377"/>
              <a:gd name="connsiteY4" fmla="*/ 11291 h 6706612"/>
              <a:gd name="connsiteX0" fmla="*/ 28616 w 5963377"/>
              <a:gd name="connsiteY0" fmla="*/ 11291 h 6706612"/>
              <a:gd name="connsiteX1" fmla="*/ 5963377 w 5963377"/>
              <a:gd name="connsiteY1" fmla="*/ 0 h 6706612"/>
              <a:gd name="connsiteX2" fmla="*/ 3543559 w 5963377"/>
              <a:gd name="connsiteY2" fmla="*/ 6706612 h 6706612"/>
              <a:gd name="connsiteX3" fmla="*/ 0 w 5963377"/>
              <a:gd name="connsiteY3" fmla="*/ 6706612 h 6706612"/>
              <a:gd name="connsiteX4" fmla="*/ 28616 w 5963377"/>
              <a:gd name="connsiteY4" fmla="*/ 11291 h 6706612"/>
              <a:gd name="connsiteX0" fmla="*/ 28616 w 5963377"/>
              <a:gd name="connsiteY0" fmla="*/ 11291 h 6706612"/>
              <a:gd name="connsiteX1" fmla="*/ 5963377 w 5963377"/>
              <a:gd name="connsiteY1" fmla="*/ 0 h 6706612"/>
              <a:gd name="connsiteX2" fmla="*/ 1514052 w 5963377"/>
              <a:gd name="connsiteY2" fmla="*/ 6706612 h 6706612"/>
              <a:gd name="connsiteX3" fmla="*/ 0 w 5963377"/>
              <a:gd name="connsiteY3" fmla="*/ 6706612 h 6706612"/>
              <a:gd name="connsiteX4" fmla="*/ 28616 w 5963377"/>
              <a:gd name="connsiteY4" fmla="*/ 11291 h 6706612"/>
              <a:gd name="connsiteX0" fmla="*/ 28616 w 3210480"/>
              <a:gd name="connsiteY0" fmla="*/ 22582 h 6717903"/>
              <a:gd name="connsiteX1" fmla="*/ 3210480 w 3210480"/>
              <a:gd name="connsiteY1" fmla="*/ 0 h 6717903"/>
              <a:gd name="connsiteX2" fmla="*/ 1514052 w 3210480"/>
              <a:gd name="connsiteY2" fmla="*/ 6717903 h 6717903"/>
              <a:gd name="connsiteX3" fmla="*/ 0 w 3210480"/>
              <a:gd name="connsiteY3" fmla="*/ 6717903 h 6717903"/>
              <a:gd name="connsiteX4" fmla="*/ 28616 w 3210480"/>
              <a:gd name="connsiteY4" fmla="*/ 22582 h 6717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10480" h="6717903">
                <a:moveTo>
                  <a:pt x="28616" y="22582"/>
                </a:moveTo>
                <a:lnTo>
                  <a:pt x="3210480" y="0"/>
                </a:lnTo>
                <a:lnTo>
                  <a:pt x="1514052" y="6717903"/>
                </a:lnTo>
                <a:lnTo>
                  <a:pt x="0" y="6717903"/>
                </a:lnTo>
                <a:cubicBezTo>
                  <a:pt x="2840" y="4290426"/>
                  <a:pt x="25774" y="485496"/>
                  <a:pt x="28616" y="22582"/>
                </a:cubicBezTo>
                <a:close/>
              </a:path>
            </a:pathLst>
          </a:custGeom>
        </p:spPr>
      </p:pic>
      <p:cxnSp>
        <p:nvCxnSpPr>
          <p:cNvPr id="29" name="Straight Arrow Connector 17"/>
          <p:cNvCxnSpPr/>
          <p:nvPr userDrawn="1"/>
        </p:nvCxnSpPr>
        <p:spPr>
          <a:xfrm>
            <a:off x="16498925" y="3004345"/>
            <a:ext cx="2666787" cy="2134546"/>
          </a:xfrm>
          <a:prstGeom prst="straightConnector1">
            <a:avLst/>
          </a:prstGeom>
          <a:ln w="57150" cmpd="sng"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11"/>
          <p:cNvSpPr txBox="1"/>
          <p:nvPr userDrawn="1"/>
        </p:nvSpPr>
        <p:spPr>
          <a:xfrm>
            <a:off x="12880754" y="2655734"/>
            <a:ext cx="4396437" cy="1077218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3200" b="1" kern="1200" dirty="0" smtClean="0">
                <a:solidFill>
                  <a:srgbClr val="0038A8"/>
                </a:solidFill>
                <a:latin typeface="Arial"/>
                <a:ea typeface="Montserrat Light" charset="0"/>
                <a:cs typeface="Arial"/>
              </a:rPr>
              <a:t>PARCERIAS E MODELAGEM</a:t>
            </a:r>
            <a:endParaRPr lang="en-US" sz="3200" b="1" kern="1200" dirty="0">
              <a:solidFill>
                <a:srgbClr val="0038A8"/>
              </a:solidFill>
              <a:latin typeface="Arial"/>
              <a:ea typeface="Montserrat Light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863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ig Background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8" descr="SDADS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4" r="22734"/>
          <a:stretch>
            <a:fillRect/>
          </a:stretch>
        </p:blipFill>
        <p:spPr>
          <a:xfrm>
            <a:off x="2" y="0"/>
            <a:ext cx="13297422" cy="13715999"/>
          </a:xfrm>
          <a:custGeom>
            <a:avLst/>
            <a:gdLst>
              <a:gd name="connsiteX0" fmla="*/ 0 w 19393999"/>
              <a:gd name="connsiteY0" fmla="*/ 0 h 13715999"/>
              <a:gd name="connsiteX1" fmla="*/ 19393999 w 19393999"/>
              <a:gd name="connsiteY1" fmla="*/ 0 h 13715999"/>
              <a:gd name="connsiteX2" fmla="*/ 13782907 w 19393999"/>
              <a:gd name="connsiteY2" fmla="*/ 13715999 h 13715999"/>
              <a:gd name="connsiteX3" fmla="*/ 0 w 19393999"/>
              <a:gd name="connsiteY3" fmla="*/ 13715999 h 13715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93999" h="13715999">
                <a:moveTo>
                  <a:pt x="0" y="0"/>
                </a:moveTo>
                <a:lnTo>
                  <a:pt x="19393999" y="0"/>
                </a:lnTo>
                <a:lnTo>
                  <a:pt x="13782907" y="13715999"/>
                </a:lnTo>
                <a:lnTo>
                  <a:pt x="0" y="13715999"/>
                </a:lnTo>
                <a:close/>
              </a:path>
            </a:pathLst>
          </a:custGeom>
        </p:spPr>
      </p:pic>
      <p:pic>
        <p:nvPicPr>
          <p:cNvPr id="4" name="Picture 21" descr="FBB HORIZONTAL CENTRAL PLANA_SLOGAN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27"/>
          <a:stretch/>
        </p:blipFill>
        <p:spPr>
          <a:xfrm>
            <a:off x="21061627" y="343435"/>
            <a:ext cx="2950869" cy="70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489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9"/>
            <a:ext cx="21025723" cy="2651126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8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68" r:id="rId2"/>
    <p:sldLayoutId id="2147484070" r:id="rId3"/>
    <p:sldLayoutId id="2147484071" r:id="rId4"/>
    <p:sldLayoutId id="2147484072" r:id="rId5"/>
    <p:sldLayoutId id="2147484073" r:id="rId6"/>
    <p:sldLayoutId id="2147484054" r:id="rId7"/>
    <p:sldLayoutId id="2147484061" r:id="rId8"/>
    <p:sldLayoutId id="2147484064" r:id="rId9"/>
    <p:sldLayoutId id="2147484065" r:id="rId10"/>
    <p:sldLayoutId id="2147484017" r:id="rId11"/>
    <p:sldLayoutId id="2147484060" r:id="rId12"/>
    <p:sldLayoutId id="2147484044" r:id="rId13"/>
    <p:sldLayoutId id="2147484041" r:id="rId14"/>
    <p:sldLayoutId id="2147484059" r:id="rId15"/>
    <p:sldLayoutId id="2147484042" r:id="rId16"/>
    <p:sldLayoutId id="2147484043" r:id="rId17"/>
    <p:sldLayoutId id="2147484046" r:id="rId18"/>
    <p:sldLayoutId id="2147484066" r:id="rId19"/>
    <p:sldLayoutId id="2147484067" r:id="rId20"/>
    <p:sldLayoutId id="2147484047" r:id="rId21"/>
    <p:sldLayoutId id="2147484048" r:id="rId22"/>
    <p:sldLayoutId id="2147484049" r:id="rId23"/>
    <p:sldLayoutId id="2147484050" r:id="rId24"/>
    <p:sldLayoutId id="2147484062" r:id="rId25"/>
    <p:sldLayoutId id="2147484052" r:id="rId26"/>
    <p:sldLayoutId id="2147484058" r:id="rId27"/>
    <p:sldLayoutId id="2147484074" r:id="rId28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1828434" rtl="0" eaLnBrk="1" latinLnBrk="0" hangingPunct="1">
        <a:lnSpc>
          <a:spcPct val="90000"/>
        </a:lnSpc>
        <a:spcBef>
          <a:spcPct val="0"/>
        </a:spcBef>
        <a:buNone/>
        <a:defRPr lang="en-US" sz="6000" b="0" i="0" kern="1200">
          <a:solidFill>
            <a:schemeClr val="tx1"/>
          </a:solidFill>
          <a:latin typeface="Open Sans Regular" charset="0"/>
          <a:ea typeface="Open Sans Regular" charset="0"/>
          <a:cs typeface="Open Sans Regular" charset="0"/>
        </a:defRPr>
      </a:lvl1pPr>
    </p:titleStyle>
    <p:bodyStyle>
      <a:lvl1pPr marL="457109" indent="-457109" algn="l" defTabSz="182843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lang="en-US" sz="4800" b="0" i="0" kern="1200" dirty="0" smtClean="0">
          <a:solidFill>
            <a:schemeClr val="tx1"/>
          </a:solidFill>
          <a:effectLst/>
          <a:latin typeface="Montserrat Light" charset="0"/>
          <a:ea typeface="Montserrat Light" charset="0"/>
          <a:cs typeface="Montserrat Light" charset="0"/>
        </a:defRPr>
      </a:lvl1pPr>
      <a:lvl2pPr marL="137132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4000" b="0" i="0" kern="1200" dirty="0" smtClean="0">
          <a:solidFill>
            <a:schemeClr val="tx1"/>
          </a:solidFill>
          <a:effectLst/>
          <a:latin typeface="Montserrat Light" charset="0"/>
          <a:ea typeface="Montserrat Light" charset="0"/>
          <a:cs typeface="Montserrat Light" charset="0"/>
        </a:defRPr>
      </a:lvl2pPr>
      <a:lvl3pPr marL="2285543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600" b="0" i="0" kern="1200" dirty="0" smtClean="0">
          <a:solidFill>
            <a:schemeClr val="tx1"/>
          </a:solidFill>
          <a:effectLst/>
          <a:latin typeface="Montserrat Light" charset="0"/>
          <a:ea typeface="Montserrat Light" charset="0"/>
          <a:cs typeface="Montserrat Light" charset="0"/>
        </a:defRPr>
      </a:lvl3pPr>
      <a:lvl4pPr marL="3199760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b="0" i="0" kern="1200" dirty="0" smtClean="0">
          <a:solidFill>
            <a:schemeClr val="tx1"/>
          </a:solidFill>
          <a:effectLst/>
          <a:latin typeface="Montserrat Light" charset="0"/>
          <a:ea typeface="Montserrat Light" charset="0"/>
          <a:cs typeface="Montserrat Light" charset="0"/>
        </a:defRPr>
      </a:lvl4pPr>
      <a:lvl5pPr marL="4113977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b="0" i="0" kern="1200" dirty="0">
          <a:solidFill>
            <a:schemeClr val="tx1"/>
          </a:solidFill>
          <a:effectLst/>
          <a:latin typeface="Montserrat Light" charset="0"/>
          <a:ea typeface="Montserrat Light" charset="0"/>
          <a:cs typeface="Montserrat Light" charset="0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4" Type="http://schemas.openxmlformats.org/officeDocument/2006/relationships/hyperlink" Target="CMJ%2020190000358446%20%20de%2004.11.2019%20-%20Parecer%20Gest&#227;o%20de%20Fundo%20Patrimonial%20de%20Terceiro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6" Type="http://schemas.openxmlformats.org/officeDocument/2006/relationships/slide" Target="slide8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0.%20Apresenta&#231;&#227;o%20CC%2004.12.2019.pptx#-1,3,Apresenta&#231;&#227;o do PowerPoin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 txBox="1"/>
          <p:nvPr/>
        </p:nvSpPr>
        <p:spPr>
          <a:xfrm>
            <a:off x="9081823" y="7260368"/>
            <a:ext cx="130848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spc="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Montserrat Ultra Light" charset="0"/>
                <a:cs typeface="Arial"/>
              </a:rPr>
              <a:t>REVISÃO DA METODOLOGIA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3109765" y="4980096"/>
            <a:ext cx="19498607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500" b="1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Montserrat" charset="0"/>
                <a:cs typeface="Arial"/>
              </a:rPr>
              <a:t>_FUNDO PATRIMONIAL</a:t>
            </a:r>
            <a:endParaRPr lang="en-US" sz="12500" b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Montserrat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085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45"/>
          <p:cNvSpPr/>
          <p:nvPr/>
        </p:nvSpPr>
        <p:spPr>
          <a:xfrm>
            <a:off x="3200492" y="4364976"/>
            <a:ext cx="6930890" cy="955769"/>
          </a:xfrm>
          <a:prstGeom prst="rect">
            <a:avLst/>
          </a:prstGeom>
          <a:solidFill>
            <a:srgbClr val="F6DD1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0" rIns="91423" bIns="45710" rtlCol="0" anchor="ctr"/>
          <a:lstStyle/>
          <a:p>
            <a:pPr algn="ctr"/>
            <a:r>
              <a:rPr lang="en-US" sz="3300" b="1" dirty="0" err="1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Modalidades</a:t>
            </a:r>
            <a:endParaRPr lang="en-US" sz="3300" b="1" dirty="0">
              <a:solidFill>
                <a:srgbClr val="0038A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0567028" y="5419322"/>
            <a:ext cx="1267065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7788" lvl="2"/>
            <a:r>
              <a:rPr lang="pt-BR" sz="4800" dirty="0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Doações não </a:t>
            </a:r>
            <a:r>
              <a:rPr lang="pt-BR" sz="4800" dirty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podem ser resgatadas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, salvo nos casos previstos no instrumento jurídico de </a:t>
            </a:r>
            <a:r>
              <a:rPr lang="pt-BR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doação. 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Os </a:t>
            </a:r>
            <a:r>
              <a:rPr lang="pt-BR" sz="4800" dirty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rendimentos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, descontados a variação positiva do IPCA, </a:t>
            </a:r>
            <a:r>
              <a:rPr lang="pt-BR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devem 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ser </a:t>
            </a:r>
            <a:r>
              <a:rPr lang="pt-BR" sz="4800" dirty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utilizados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 nas </a:t>
            </a:r>
            <a:r>
              <a:rPr lang="pt-BR" sz="4800" dirty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finalidades definidas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 no instrumento jurídico de </a:t>
            </a:r>
            <a:r>
              <a:rPr lang="pt-BR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doação.</a:t>
            </a:r>
            <a:endParaRPr lang="pt-BR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eta em curva para a direita 11">
            <a:hlinkClick r:id="rId3" action="ppaction://hlinksldjump"/>
          </p:cNvPr>
          <p:cNvSpPr/>
          <p:nvPr/>
        </p:nvSpPr>
        <p:spPr>
          <a:xfrm>
            <a:off x="22764750" y="12515850"/>
            <a:ext cx="914400" cy="819149"/>
          </a:xfrm>
          <a:prstGeom prst="curvedRightArrow">
            <a:avLst/>
          </a:prstGeom>
          <a:solidFill>
            <a:srgbClr val="003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3200492" y="5534655"/>
            <a:ext cx="6930890" cy="6014635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3523148" y="7242776"/>
            <a:ext cx="6369698" cy="1322480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Permanente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Não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Restrita</a:t>
            </a:r>
            <a:endParaRPr lang="en-US" sz="4000" b="1" dirty="0" smtClean="0">
              <a:solidFill>
                <a:schemeClr val="bg2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3523148" y="8786651"/>
            <a:ext cx="6369698" cy="1322480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Permanente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Restrita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de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Propósito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Específico</a:t>
            </a:r>
            <a:endParaRPr lang="en-US" sz="4000" b="1" dirty="0" smtClean="0">
              <a:solidFill>
                <a:schemeClr val="bg2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3523148" y="10444764"/>
            <a:ext cx="6369698" cy="771047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Propósito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Específico</a:t>
            </a:r>
            <a:endParaRPr lang="en-US" sz="4000" b="1" dirty="0" smtClean="0">
              <a:solidFill>
                <a:schemeClr val="bg2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3481088" y="6076950"/>
            <a:ext cx="6369698" cy="771047"/>
          </a:xfrm>
          <a:prstGeom prst="rect">
            <a:avLst/>
          </a:prstGeom>
          <a:solidFill>
            <a:schemeClr val="tx1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Institucional</a:t>
            </a:r>
            <a:endParaRPr lang="en-US" sz="4000" b="1" dirty="0" smtClean="0">
              <a:solidFill>
                <a:srgbClr val="FFFFFF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22" name="Retângulo 21"/>
          <p:cNvSpPr/>
          <p:nvPr/>
        </p:nvSpPr>
        <p:spPr>
          <a:xfrm>
            <a:off x="3200492" y="10163987"/>
            <a:ext cx="6930890" cy="1385303"/>
          </a:xfrm>
          <a:prstGeom prst="rect">
            <a:avLst/>
          </a:prstGeom>
          <a:solidFill>
            <a:schemeClr val="bg2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3200492" y="5534655"/>
            <a:ext cx="6930890" cy="3030601"/>
          </a:xfrm>
          <a:prstGeom prst="rect">
            <a:avLst/>
          </a:prstGeom>
          <a:solidFill>
            <a:schemeClr val="bg2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90"/>
          <p:cNvSpPr txBox="1"/>
          <p:nvPr/>
        </p:nvSpPr>
        <p:spPr>
          <a:xfrm>
            <a:off x="7056938" y="743713"/>
            <a:ext cx="10273967" cy="2657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0"/>
              </a:lnSpc>
            </a:pPr>
            <a:r>
              <a:rPr lang="en-US" sz="8800" b="1" dirty="0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_</a:t>
            </a:r>
            <a:r>
              <a:rPr lang="en-US" sz="8800" b="1" dirty="0" err="1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Proposta</a:t>
            </a:r>
            <a:endParaRPr lang="en-US" sz="8800" b="1" dirty="0" smtClean="0">
              <a:solidFill>
                <a:schemeClr val="tx2"/>
              </a:solidFill>
              <a:latin typeface="Arial"/>
              <a:ea typeface="Montserrat Bold" charset="0"/>
              <a:cs typeface="Arial"/>
            </a:endParaRPr>
          </a:p>
          <a:p>
            <a:pPr algn="ctr">
              <a:lnSpc>
                <a:spcPts val="10000"/>
              </a:lnSpc>
            </a:pPr>
            <a:r>
              <a:rPr lang="en-US" sz="6000" b="1" dirty="0" err="1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Descrição</a:t>
            </a:r>
            <a:r>
              <a:rPr lang="en-US" sz="6000" b="1" dirty="0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 das </a:t>
            </a:r>
            <a:r>
              <a:rPr lang="en-US" sz="6000" b="1" dirty="0" err="1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M</a:t>
            </a:r>
            <a:r>
              <a:rPr lang="en-US" sz="6000" b="1" dirty="0" err="1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odalidades</a:t>
            </a:r>
            <a:endParaRPr lang="en-US" sz="6000" b="1" dirty="0">
              <a:solidFill>
                <a:schemeClr val="tx2"/>
              </a:solidFill>
              <a:latin typeface="Arial"/>
              <a:ea typeface="Montserrat Bold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061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45"/>
          <p:cNvSpPr/>
          <p:nvPr/>
        </p:nvSpPr>
        <p:spPr>
          <a:xfrm>
            <a:off x="3200492" y="4364976"/>
            <a:ext cx="6930890" cy="955769"/>
          </a:xfrm>
          <a:prstGeom prst="rect">
            <a:avLst/>
          </a:prstGeom>
          <a:solidFill>
            <a:srgbClr val="F6DD1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0" rIns="91423" bIns="45710" rtlCol="0" anchor="ctr"/>
          <a:lstStyle/>
          <a:p>
            <a:pPr algn="ctr"/>
            <a:r>
              <a:rPr lang="en-US" sz="3300" b="1" dirty="0" err="1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Modalidades</a:t>
            </a:r>
            <a:endParaRPr lang="en-US" sz="3300" b="1" dirty="0">
              <a:solidFill>
                <a:srgbClr val="0038A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0567028" y="5956028"/>
            <a:ext cx="1267065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7788" lvl="2"/>
            <a:r>
              <a:rPr lang="pt-BR" sz="4800" dirty="0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Doações</a:t>
            </a:r>
            <a:r>
              <a:rPr lang="pt-BR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e os </a:t>
            </a:r>
            <a:r>
              <a:rPr lang="pt-BR" sz="4800" dirty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rendimentos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 financeiros </a:t>
            </a:r>
            <a:r>
              <a:rPr lang="pt-BR" sz="4800" dirty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podem ser integralmente utilizados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, desde que direcionados para as </a:t>
            </a:r>
            <a:r>
              <a:rPr lang="pt-BR" sz="4800" dirty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finalidades definidas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 no instrumento jurídico de </a:t>
            </a:r>
            <a:r>
              <a:rPr lang="pt-BR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doação.</a:t>
            </a:r>
            <a:endParaRPr lang="pt-BR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eta em curva para a direita 11">
            <a:hlinkClick r:id="rId3" action="ppaction://hlinksldjump"/>
          </p:cNvPr>
          <p:cNvSpPr/>
          <p:nvPr/>
        </p:nvSpPr>
        <p:spPr>
          <a:xfrm>
            <a:off x="22764750" y="12515850"/>
            <a:ext cx="914400" cy="819149"/>
          </a:xfrm>
          <a:prstGeom prst="curvedRightArrow">
            <a:avLst/>
          </a:prstGeom>
          <a:solidFill>
            <a:srgbClr val="003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3200492" y="5534655"/>
            <a:ext cx="6930890" cy="6014635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3523148" y="7242776"/>
            <a:ext cx="6369698" cy="1322480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Permanente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Não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Restrita</a:t>
            </a:r>
            <a:endParaRPr lang="en-US" sz="4000" b="1" dirty="0" smtClean="0">
              <a:solidFill>
                <a:schemeClr val="bg2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3523148" y="8786651"/>
            <a:ext cx="6369698" cy="1322480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Permanente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Restrita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de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Propósito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Específico</a:t>
            </a:r>
            <a:endParaRPr lang="en-US" sz="4000" b="1" dirty="0" smtClean="0">
              <a:solidFill>
                <a:schemeClr val="bg2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3523148" y="10444764"/>
            <a:ext cx="6369698" cy="771047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Propósito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Específico</a:t>
            </a:r>
            <a:endParaRPr lang="en-US" sz="4000" b="1" dirty="0" smtClean="0">
              <a:solidFill>
                <a:schemeClr val="bg2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3481088" y="6076950"/>
            <a:ext cx="6369698" cy="771047"/>
          </a:xfrm>
          <a:prstGeom prst="rect">
            <a:avLst/>
          </a:prstGeom>
          <a:solidFill>
            <a:schemeClr val="tx1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Institucional</a:t>
            </a:r>
            <a:endParaRPr lang="en-US" sz="4000" b="1" dirty="0" smtClean="0">
              <a:solidFill>
                <a:srgbClr val="FFFFFF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3200492" y="5534655"/>
            <a:ext cx="6930890" cy="4574476"/>
          </a:xfrm>
          <a:prstGeom prst="rect">
            <a:avLst/>
          </a:prstGeom>
          <a:solidFill>
            <a:schemeClr val="bg2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90"/>
          <p:cNvSpPr txBox="1"/>
          <p:nvPr/>
        </p:nvSpPr>
        <p:spPr>
          <a:xfrm>
            <a:off x="7056938" y="743713"/>
            <a:ext cx="10273967" cy="2657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0"/>
              </a:lnSpc>
            </a:pPr>
            <a:r>
              <a:rPr lang="en-US" sz="8800" b="1" dirty="0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_</a:t>
            </a:r>
            <a:r>
              <a:rPr lang="en-US" sz="8800" b="1" dirty="0" err="1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Proposta</a:t>
            </a:r>
            <a:endParaRPr lang="en-US" sz="8800" b="1" dirty="0" smtClean="0">
              <a:solidFill>
                <a:schemeClr val="tx2"/>
              </a:solidFill>
              <a:latin typeface="Arial"/>
              <a:ea typeface="Montserrat Bold" charset="0"/>
              <a:cs typeface="Arial"/>
            </a:endParaRPr>
          </a:p>
          <a:p>
            <a:pPr algn="ctr">
              <a:lnSpc>
                <a:spcPts val="10000"/>
              </a:lnSpc>
            </a:pPr>
            <a:r>
              <a:rPr lang="en-US" sz="6000" b="1" dirty="0" err="1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Descrição</a:t>
            </a:r>
            <a:r>
              <a:rPr lang="en-US" sz="6000" b="1" dirty="0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 das </a:t>
            </a:r>
            <a:r>
              <a:rPr lang="en-US" sz="6000" b="1" dirty="0" err="1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M</a:t>
            </a:r>
            <a:r>
              <a:rPr lang="en-US" sz="6000" b="1" dirty="0" err="1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odalidades</a:t>
            </a:r>
            <a:endParaRPr lang="en-US" sz="6000" b="1" dirty="0">
              <a:solidFill>
                <a:schemeClr val="tx2"/>
              </a:solidFill>
              <a:latin typeface="Arial"/>
              <a:ea typeface="Montserrat Bold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866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0"/>
          <p:cNvSpPr txBox="1"/>
          <p:nvPr/>
        </p:nvSpPr>
        <p:spPr>
          <a:xfrm>
            <a:off x="9341217" y="743713"/>
            <a:ext cx="5705408" cy="13747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0"/>
              </a:lnSpc>
            </a:pPr>
            <a:r>
              <a:rPr lang="en-US" sz="8800" b="1" dirty="0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_</a:t>
            </a:r>
            <a:r>
              <a:rPr lang="en-US" sz="8800" b="1" dirty="0" err="1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Histórico</a:t>
            </a:r>
            <a:endParaRPr lang="en-US" sz="8800" b="1" dirty="0" smtClean="0">
              <a:solidFill>
                <a:schemeClr val="tx2"/>
              </a:solidFill>
              <a:latin typeface="Arial"/>
              <a:ea typeface="Montserrat Bold" charset="0"/>
              <a:cs typeface="Arial"/>
            </a:endParaRPr>
          </a:p>
        </p:txBody>
      </p:sp>
      <p:sp>
        <p:nvSpPr>
          <p:cNvPr id="12" name="Rounded Rectangle 45"/>
          <p:cNvSpPr/>
          <p:nvPr/>
        </p:nvSpPr>
        <p:spPr>
          <a:xfrm>
            <a:off x="4072942" y="3214509"/>
            <a:ext cx="4315683" cy="771047"/>
          </a:xfrm>
          <a:prstGeom prst="rect">
            <a:avLst/>
          </a:prstGeom>
          <a:solidFill>
            <a:srgbClr val="F6DD1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0" rIns="91423" bIns="45710" rtlCol="0" anchor="ctr"/>
          <a:lstStyle/>
          <a:p>
            <a:pPr algn="ctr"/>
            <a:r>
              <a:rPr lang="en-US" sz="3300" b="1" dirty="0" err="1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Dezembro</a:t>
            </a:r>
            <a:r>
              <a:rPr lang="en-US" sz="3300" b="1" dirty="0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/2018</a:t>
            </a:r>
            <a:endParaRPr lang="en-US" sz="3300" b="1" dirty="0">
              <a:solidFill>
                <a:srgbClr val="0038A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Subtitle 2"/>
          <p:cNvSpPr txBox="1">
            <a:spLocks/>
          </p:cNvSpPr>
          <p:nvPr/>
        </p:nvSpPr>
        <p:spPr>
          <a:xfrm>
            <a:off x="8883412" y="3214509"/>
            <a:ext cx="13728938" cy="77104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Demanda</a:t>
            </a:r>
            <a:r>
              <a:rPr lang="en-US" sz="4000" b="1" dirty="0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C</a:t>
            </a:r>
            <a:r>
              <a:rPr lang="en-US" sz="40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onselho</a:t>
            </a:r>
            <a:r>
              <a:rPr lang="en-US" sz="4000" b="1" dirty="0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C</a:t>
            </a:r>
            <a:r>
              <a:rPr lang="en-US" sz="40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urador</a:t>
            </a:r>
            <a:endParaRPr lang="en-US" sz="4000" b="1" dirty="0" smtClean="0">
              <a:solidFill>
                <a:srgbClr val="FFFFFF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18" name="Rounded Rectangle 45"/>
          <p:cNvSpPr/>
          <p:nvPr/>
        </p:nvSpPr>
        <p:spPr>
          <a:xfrm>
            <a:off x="4072943" y="5646266"/>
            <a:ext cx="4315682" cy="771047"/>
          </a:xfrm>
          <a:prstGeom prst="rect">
            <a:avLst/>
          </a:prstGeom>
          <a:solidFill>
            <a:srgbClr val="F6DD1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0" rIns="91423" bIns="45710" rtlCol="0" anchor="ctr"/>
          <a:lstStyle/>
          <a:p>
            <a:pPr algn="ctr"/>
            <a:r>
              <a:rPr lang="en-US" sz="3300" b="1" dirty="0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Janeiro/2019</a:t>
            </a:r>
            <a:endParaRPr lang="en-US" sz="3300" b="1" dirty="0">
              <a:solidFill>
                <a:srgbClr val="0038A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Subtitle 2">
            <a:hlinkClick r:id="rId3" action="ppaction://hlinksldjump"/>
          </p:cNvPr>
          <p:cNvSpPr txBox="1">
            <a:spLocks/>
          </p:cNvSpPr>
          <p:nvPr/>
        </p:nvSpPr>
        <p:spPr>
          <a:xfrm>
            <a:off x="8892299" y="7569856"/>
            <a:ext cx="13720051" cy="77104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Lei 13.800/19</a:t>
            </a:r>
          </a:p>
        </p:txBody>
      </p:sp>
      <p:sp>
        <p:nvSpPr>
          <p:cNvPr id="3" name="Retângulo 2"/>
          <p:cNvSpPr/>
          <p:nvPr/>
        </p:nvSpPr>
        <p:spPr>
          <a:xfrm>
            <a:off x="8892299" y="4127468"/>
            <a:ext cx="1442490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“Aprimorar </a:t>
            </a:r>
            <a: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  <a:t>a gestão do Fundo e buscar, entre outros, alternativas para incremento e perpetuidade dos </a:t>
            </a:r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recursos”</a:t>
            </a:r>
            <a:endParaRPr lang="pt-B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tângulo 21"/>
          <p:cNvSpPr/>
          <p:nvPr/>
        </p:nvSpPr>
        <p:spPr>
          <a:xfrm>
            <a:off x="8901187" y="8568972"/>
            <a:ext cx="144249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Regulamenta a constituição de Fundos Patrimoniais</a:t>
            </a:r>
            <a:endParaRPr lang="pt-B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Subtitle 2"/>
          <p:cNvSpPr txBox="1">
            <a:spLocks/>
          </p:cNvSpPr>
          <p:nvPr/>
        </p:nvSpPr>
        <p:spPr>
          <a:xfrm>
            <a:off x="8876787" y="5681030"/>
            <a:ext cx="13735563" cy="77104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Plano </a:t>
            </a:r>
            <a:r>
              <a:rPr lang="en-US" sz="40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Estratégico</a:t>
            </a:r>
            <a:r>
              <a:rPr lang="en-US" sz="4000" b="1" dirty="0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2019-2023 </a:t>
            </a:r>
          </a:p>
        </p:txBody>
      </p:sp>
      <p:sp>
        <p:nvSpPr>
          <p:cNvPr id="34" name="Retângulo 33"/>
          <p:cNvSpPr/>
          <p:nvPr/>
        </p:nvSpPr>
        <p:spPr>
          <a:xfrm>
            <a:off x="8876787" y="6660268"/>
            <a:ext cx="135392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7788" lvl="1"/>
            <a: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uscar </a:t>
            </a:r>
            <a: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  <a:t>alternativas para crescimento e reforço do </a:t>
            </a:r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FP</a:t>
            </a:r>
            <a:endParaRPr lang="pt-B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Subtitle 2">
            <a:hlinkClick r:id="rId4" action="ppaction://hlinksldjump"/>
          </p:cNvPr>
          <p:cNvSpPr txBox="1">
            <a:spLocks/>
          </p:cNvSpPr>
          <p:nvPr/>
        </p:nvSpPr>
        <p:spPr>
          <a:xfrm>
            <a:off x="8892298" y="9549009"/>
            <a:ext cx="13720051" cy="77104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Estudo</a:t>
            </a:r>
            <a:r>
              <a:rPr lang="en-US" sz="4000" b="1" dirty="0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da Lei – </a:t>
            </a:r>
            <a:r>
              <a:rPr lang="en-US" sz="40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riscos</a:t>
            </a:r>
            <a:r>
              <a:rPr lang="en-US" sz="4000" b="1" dirty="0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e </a:t>
            </a:r>
            <a:r>
              <a:rPr lang="en-US" sz="40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oportunidades</a:t>
            </a:r>
            <a:endParaRPr lang="en-US" sz="4000" b="1" dirty="0" smtClean="0">
              <a:solidFill>
                <a:srgbClr val="FFFFFF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36" name="Retângulo 35"/>
          <p:cNvSpPr/>
          <p:nvPr/>
        </p:nvSpPr>
        <p:spPr>
          <a:xfrm>
            <a:off x="8892299" y="10587881"/>
            <a:ext cx="1463445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7788" lvl="1"/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Corpo Técnico - FBB</a:t>
            </a:r>
          </a:p>
          <a:p>
            <a:pPr marL="77788" lvl="1"/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Dr</a:t>
            </a:r>
            <a: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Eduardo </a:t>
            </a:r>
            <a:r>
              <a:rPr lang="pt-BR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Sabo</a:t>
            </a:r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Paes e </a:t>
            </a:r>
            <a: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  <a:t>Dr. Airton </a:t>
            </a:r>
            <a:r>
              <a:rPr lang="pt-BR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Grazzioli</a:t>
            </a:r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– Min. </a:t>
            </a:r>
            <a: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  <a:t>Público</a:t>
            </a:r>
          </a:p>
          <a:p>
            <a:pPr marL="77788" lvl="1"/>
            <a: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  <a:t>Dr. </a:t>
            </a:r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Eduardo </a:t>
            </a:r>
            <a:r>
              <a:rPr lang="pt-BR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Pannunzio</a:t>
            </a:r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– FGV</a:t>
            </a:r>
          </a:p>
          <a:p>
            <a:pPr marL="77788" lvl="1"/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João Paulo Vergueiro – presidente da ABCR</a:t>
            </a:r>
          </a:p>
        </p:txBody>
      </p:sp>
      <p:sp>
        <p:nvSpPr>
          <p:cNvPr id="37" name="Rounded Rectangle 45"/>
          <p:cNvSpPr/>
          <p:nvPr/>
        </p:nvSpPr>
        <p:spPr>
          <a:xfrm>
            <a:off x="4072942" y="9539021"/>
            <a:ext cx="4315682" cy="781035"/>
          </a:xfrm>
          <a:prstGeom prst="rect">
            <a:avLst/>
          </a:prstGeom>
          <a:solidFill>
            <a:srgbClr val="F6DD1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0" rIns="91423" bIns="45710" rtlCol="0" anchor="ctr"/>
          <a:lstStyle/>
          <a:p>
            <a:pPr algn="ctr"/>
            <a:r>
              <a:rPr lang="en-US" sz="3300" b="1" dirty="0" err="1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Fev</a:t>
            </a:r>
            <a:r>
              <a:rPr lang="en-US" sz="3300" b="1" dirty="0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-Mai/2019</a:t>
            </a:r>
            <a:endParaRPr lang="en-US" sz="3300" b="1" dirty="0">
              <a:solidFill>
                <a:srgbClr val="0038A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eta em curva para a direita 15">
            <a:hlinkClick r:id="rId4" action="ppaction://hlinksldjump"/>
          </p:cNvPr>
          <p:cNvSpPr/>
          <p:nvPr/>
        </p:nvSpPr>
        <p:spPr>
          <a:xfrm>
            <a:off x="21973931" y="9721383"/>
            <a:ext cx="381000" cy="426298"/>
          </a:xfrm>
          <a:prstGeom prst="curvedRight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22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0"/>
          <p:cNvSpPr txBox="1"/>
          <p:nvPr/>
        </p:nvSpPr>
        <p:spPr>
          <a:xfrm>
            <a:off x="9341217" y="743713"/>
            <a:ext cx="5705408" cy="13747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0"/>
              </a:lnSpc>
            </a:pPr>
            <a:r>
              <a:rPr lang="en-US" sz="8800" b="1" dirty="0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_</a:t>
            </a:r>
            <a:r>
              <a:rPr lang="en-US" sz="8800" b="1" dirty="0" err="1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Histórico</a:t>
            </a:r>
            <a:endParaRPr lang="en-US" sz="8800" b="1" dirty="0" smtClean="0">
              <a:solidFill>
                <a:schemeClr val="tx2"/>
              </a:solidFill>
              <a:latin typeface="Arial"/>
              <a:ea typeface="Montserrat Bold" charset="0"/>
              <a:cs typeface="Arial"/>
            </a:endParaRPr>
          </a:p>
        </p:txBody>
      </p:sp>
      <p:sp>
        <p:nvSpPr>
          <p:cNvPr id="12" name="Rounded Rectangle 45"/>
          <p:cNvSpPr/>
          <p:nvPr/>
        </p:nvSpPr>
        <p:spPr>
          <a:xfrm>
            <a:off x="4072942" y="3599649"/>
            <a:ext cx="4315683" cy="771047"/>
          </a:xfrm>
          <a:prstGeom prst="rect">
            <a:avLst/>
          </a:prstGeom>
          <a:solidFill>
            <a:srgbClr val="F6DD1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0" rIns="91423" bIns="45710" rtlCol="0" anchor="ctr"/>
          <a:lstStyle/>
          <a:p>
            <a:pPr algn="ctr"/>
            <a:r>
              <a:rPr lang="en-US" sz="3300" b="1" dirty="0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Agosto/2019</a:t>
            </a:r>
            <a:endParaRPr lang="en-US" sz="3300" b="1" dirty="0">
              <a:solidFill>
                <a:srgbClr val="0038A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Subtitle 2">
            <a:hlinkClick r:id="rId3" action="ppaction://hlinksldjump"/>
          </p:cNvPr>
          <p:cNvSpPr txBox="1">
            <a:spLocks/>
          </p:cNvSpPr>
          <p:nvPr/>
        </p:nvSpPr>
        <p:spPr>
          <a:xfrm>
            <a:off x="8883412" y="3599649"/>
            <a:ext cx="13347938" cy="77104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Workshop – </a:t>
            </a:r>
            <a:r>
              <a:rPr lang="en-US" sz="4000" b="1" dirty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F</a:t>
            </a:r>
            <a:r>
              <a:rPr lang="en-US" sz="4000" b="1" dirty="0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undo </a:t>
            </a:r>
            <a:r>
              <a:rPr lang="en-US" sz="4000" b="1" dirty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</a:t>
            </a:r>
            <a:r>
              <a:rPr lang="en-US" sz="4000" b="1" dirty="0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atrimonial</a:t>
            </a:r>
          </a:p>
        </p:txBody>
      </p:sp>
      <p:sp>
        <p:nvSpPr>
          <p:cNvPr id="3" name="Retângulo 2"/>
          <p:cNvSpPr/>
          <p:nvPr/>
        </p:nvSpPr>
        <p:spPr>
          <a:xfrm>
            <a:off x="8892299" y="4512608"/>
            <a:ext cx="148622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Contribuições para crescimento do Fundo Patrimonial</a:t>
            </a:r>
          </a:p>
          <a:p>
            <a:r>
              <a:rPr lang="pt-BR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Digov</a:t>
            </a:r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Difin</a:t>
            </a:r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Direo</a:t>
            </a:r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Dimac</a:t>
            </a:r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, UCI, </a:t>
            </a:r>
            <a: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  <a:t>Private e </a:t>
            </a:r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Corporate</a:t>
            </a:r>
          </a:p>
        </p:txBody>
      </p:sp>
      <p:sp>
        <p:nvSpPr>
          <p:cNvPr id="22" name="Retângulo 21"/>
          <p:cNvSpPr/>
          <p:nvPr/>
        </p:nvSpPr>
        <p:spPr>
          <a:xfrm>
            <a:off x="8892299" y="7833229"/>
            <a:ext cx="1255800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Criação de modalidades de doação direcionadas ao Fundo Patrimonial é juridicamente viável</a:t>
            </a:r>
            <a:endParaRPr lang="pt-B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Subtitle 2">
            <a:hlinkClick r:id="rId4" action="ppaction://hlinkfile"/>
          </p:cNvPr>
          <p:cNvSpPr txBox="1">
            <a:spLocks/>
          </p:cNvSpPr>
          <p:nvPr/>
        </p:nvSpPr>
        <p:spPr>
          <a:xfrm>
            <a:off x="8892298" y="6765423"/>
            <a:ext cx="13339052" cy="77104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Consulta</a:t>
            </a:r>
            <a:r>
              <a:rPr lang="en-US" sz="4000" b="1" dirty="0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à </a:t>
            </a:r>
            <a:r>
              <a:rPr lang="en-US" sz="40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Dijur</a:t>
            </a:r>
            <a:endParaRPr lang="en-US" sz="4000" b="1" dirty="0" smtClean="0">
              <a:solidFill>
                <a:srgbClr val="FFFFFF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37" name="Rounded Rectangle 45"/>
          <p:cNvSpPr/>
          <p:nvPr/>
        </p:nvSpPr>
        <p:spPr>
          <a:xfrm>
            <a:off x="4072942" y="6755435"/>
            <a:ext cx="4315682" cy="781035"/>
          </a:xfrm>
          <a:prstGeom prst="rect">
            <a:avLst/>
          </a:prstGeom>
          <a:solidFill>
            <a:srgbClr val="F6DD1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0" rIns="91423" bIns="45710" rtlCol="0" anchor="ctr"/>
          <a:lstStyle/>
          <a:p>
            <a:pPr algn="ctr"/>
            <a:r>
              <a:rPr lang="en-US" sz="3300" b="1" dirty="0" err="1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Outubro</a:t>
            </a:r>
            <a:r>
              <a:rPr lang="en-US" sz="3300" b="1" dirty="0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/2019</a:t>
            </a:r>
            <a:endParaRPr lang="en-US" sz="3300" b="1" dirty="0">
              <a:solidFill>
                <a:srgbClr val="0038A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8885674" y="11232248"/>
            <a:ext cx="13345676" cy="77104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Deliberação</a:t>
            </a:r>
            <a:endParaRPr lang="en-US" sz="4000" b="1" dirty="0" smtClean="0">
              <a:solidFill>
                <a:srgbClr val="FFFFFF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16" name="Rounded Rectangle 45"/>
          <p:cNvSpPr/>
          <p:nvPr/>
        </p:nvSpPr>
        <p:spPr>
          <a:xfrm>
            <a:off x="4066318" y="11222260"/>
            <a:ext cx="4315682" cy="781035"/>
          </a:xfrm>
          <a:prstGeom prst="rect">
            <a:avLst/>
          </a:prstGeom>
          <a:solidFill>
            <a:srgbClr val="F6DD1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0" rIns="91423" bIns="45710" rtlCol="0" anchor="ctr"/>
          <a:lstStyle/>
          <a:p>
            <a:pPr algn="ctr"/>
            <a:r>
              <a:rPr lang="en-US" sz="3300" b="1" dirty="0" err="1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Dezembro</a:t>
            </a:r>
            <a:r>
              <a:rPr lang="en-US" sz="3300" b="1" dirty="0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/2019</a:t>
            </a:r>
            <a:endParaRPr lang="en-US" sz="3300" b="1" dirty="0">
              <a:solidFill>
                <a:srgbClr val="0038A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8892299" y="12198590"/>
            <a:ext cx="144249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Conselho Curador</a:t>
            </a:r>
            <a:endParaRPr lang="pt-B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eta em curva para a direita 13">
            <a:hlinkClick r:id="rId3" action="ppaction://hlinksldjump"/>
          </p:cNvPr>
          <p:cNvSpPr/>
          <p:nvPr/>
        </p:nvSpPr>
        <p:spPr>
          <a:xfrm>
            <a:off x="21450300" y="3772023"/>
            <a:ext cx="381000" cy="426298"/>
          </a:xfrm>
          <a:prstGeom prst="curvedRight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8910484" y="9619653"/>
            <a:ext cx="13320866" cy="77104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Estruturação</a:t>
            </a:r>
            <a:r>
              <a:rPr lang="en-US" sz="4000" b="1" dirty="0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da </a:t>
            </a:r>
            <a:r>
              <a:rPr lang="en-US" sz="40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Proposta</a:t>
            </a:r>
            <a:endParaRPr lang="en-US" sz="4000" b="1" dirty="0" smtClean="0">
              <a:solidFill>
                <a:srgbClr val="FFFFFF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19" name="Rounded Rectangle 45"/>
          <p:cNvSpPr/>
          <p:nvPr/>
        </p:nvSpPr>
        <p:spPr>
          <a:xfrm>
            <a:off x="4091128" y="9609665"/>
            <a:ext cx="4315682" cy="781035"/>
          </a:xfrm>
          <a:prstGeom prst="rect">
            <a:avLst/>
          </a:prstGeom>
          <a:solidFill>
            <a:srgbClr val="F6DD1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0" rIns="91423" bIns="45710" rtlCol="0" anchor="ctr"/>
          <a:lstStyle/>
          <a:p>
            <a:pPr algn="ctr"/>
            <a:r>
              <a:rPr lang="en-US" sz="3300" b="1" dirty="0" err="1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Novembro</a:t>
            </a:r>
            <a:r>
              <a:rPr lang="en-US" sz="3300" b="1" dirty="0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/2019</a:t>
            </a:r>
            <a:endParaRPr lang="en-US" sz="3300" b="1" dirty="0">
              <a:solidFill>
                <a:srgbClr val="0038A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67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30"/>
          <p:cNvCxnSpPr/>
          <p:nvPr/>
        </p:nvCxnSpPr>
        <p:spPr>
          <a:xfrm>
            <a:off x="6533032" y="6390774"/>
            <a:ext cx="0" cy="4086545"/>
          </a:xfrm>
          <a:prstGeom prst="line">
            <a:avLst/>
          </a:prstGeom>
          <a:ln w="76200">
            <a:solidFill>
              <a:schemeClr val="accent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tângulo 1"/>
          <p:cNvSpPr/>
          <p:nvPr/>
        </p:nvSpPr>
        <p:spPr>
          <a:xfrm>
            <a:off x="10201694" y="7002379"/>
            <a:ext cx="7038556" cy="6117273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90"/>
          <p:cNvSpPr txBox="1"/>
          <p:nvPr/>
        </p:nvSpPr>
        <p:spPr>
          <a:xfrm>
            <a:off x="7399981" y="343663"/>
            <a:ext cx="9587882" cy="2657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0"/>
              </a:lnSpc>
            </a:pPr>
            <a:r>
              <a:rPr lang="en-US" sz="8800" b="1" dirty="0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_</a:t>
            </a:r>
            <a:r>
              <a:rPr lang="en-US" sz="8800" b="1" dirty="0" err="1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Proposta</a:t>
            </a:r>
            <a:endParaRPr lang="en-US" sz="8800" b="1" dirty="0" smtClean="0">
              <a:solidFill>
                <a:schemeClr val="tx2"/>
              </a:solidFill>
              <a:latin typeface="Arial"/>
              <a:ea typeface="Montserrat Bold" charset="0"/>
              <a:cs typeface="Arial"/>
            </a:endParaRPr>
          </a:p>
          <a:p>
            <a:pPr algn="ctr">
              <a:lnSpc>
                <a:spcPts val="10000"/>
              </a:lnSpc>
            </a:pPr>
            <a:r>
              <a:rPr lang="en-US" sz="6000" b="1" dirty="0" err="1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Alteração</a:t>
            </a:r>
            <a:r>
              <a:rPr lang="en-US" sz="6000" b="1" dirty="0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 da </a:t>
            </a:r>
            <a:r>
              <a:rPr lang="en-US" sz="6000" b="1" dirty="0" err="1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metodologia</a:t>
            </a:r>
            <a:endParaRPr lang="en-US" sz="6000" b="1" dirty="0">
              <a:solidFill>
                <a:schemeClr val="tx2"/>
              </a:solidFill>
              <a:latin typeface="Arial"/>
              <a:ea typeface="Montserrat Bold" charset="0"/>
              <a:cs typeface="Arial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7620686" y="7297352"/>
            <a:ext cx="5954939" cy="24253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Alinhamento</a:t>
            </a:r>
            <a:r>
              <a:rPr lang="en-US" sz="4000" b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às</a:t>
            </a:r>
            <a:r>
              <a:rPr lang="en-US" sz="40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modalidades</a:t>
            </a:r>
            <a:r>
              <a:rPr lang="en-US" sz="40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de </a:t>
            </a:r>
            <a:r>
              <a:rPr lang="en-US" sz="4000" b="1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doação</a:t>
            </a:r>
            <a:r>
              <a:rPr lang="en-US" sz="40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previstas</a:t>
            </a:r>
            <a:r>
              <a:rPr lang="en-US" sz="40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na</a:t>
            </a:r>
            <a:r>
              <a:rPr lang="en-US" sz="40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Lei 13.800/19</a:t>
            </a:r>
            <a:endParaRPr lang="en-US" sz="40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0524350" y="7174155"/>
            <a:ext cx="6064216" cy="1322480"/>
          </a:xfrm>
          <a:prstGeom prst="rect">
            <a:avLst/>
          </a:prstGeom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Criação</a:t>
            </a:r>
            <a:r>
              <a:rPr lang="en-US" sz="40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de </a:t>
            </a:r>
            <a:r>
              <a:rPr lang="en-US" sz="4000" b="1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três</a:t>
            </a:r>
            <a:r>
              <a:rPr lang="en-US" sz="40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novas</a:t>
            </a:r>
            <a:r>
              <a:rPr lang="en-US" sz="40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modalidades</a:t>
            </a:r>
            <a:r>
              <a:rPr lang="en-US" sz="40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: </a:t>
            </a:r>
          </a:p>
        </p:txBody>
      </p:sp>
      <p:sp>
        <p:nvSpPr>
          <p:cNvPr id="12" name="Rounded Rectangle 45"/>
          <p:cNvSpPr/>
          <p:nvPr/>
        </p:nvSpPr>
        <p:spPr>
          <a:xfrm>
            <a:off x="3363830" y="3922296"/>
            <a:ext cx="6348635" cy="1424956"/>
          </a:xfrm>
          <a:prstGeom prst="rect">
            <a:avLst/>
          </a:prstGeom>
          <a:solidFill>
            <a:srgbClr val="F6DD1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0" rIns="91423" bIns="45710" rtlCol="0" anchor="ctr"/>
          <a:lstStyle/>
          <a:p>
            <a:pPr algn="ctr"/>
            <a:r>
              <a:rPr lang="en-US" sz="3300" b="1" dirty="0" err="1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</a:t>
            </a:r>
            <a:r>
              <a:rPr lang="en-US" sz="3300" b="1" dirty="0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300" b="1" dirty="0" err="1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Atual</a:t>
            </a:r>
            <a:endParaRPr lang="en-US" sz="3300" b="1" dirty="0" smtClean="0">
              <a:solidFill>
                <a:srgbClr val="0038A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400" b="1" dirty="0" err="1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Modalidade</a:t>
            </a:r>
            <a:r>
              <a:rPr lang="en-US" sz="4400" b="1" dirty="0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b="1" dirty="0" err="1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Única</a:t>
            </a:r>
            <a:endParaRPr lang="en-US" sz="4400" b="1" dirty="0">
              <a:solidFill>
                <a:srgbClr val="0038A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ounded Rectangle 45"/>
          <p:cNvSpPr/>
          <p:nvPr/>
        </p:nvSpPr>
        <p:spPr>
          <a:xfrm>
            <a:off x="10201694" y="3922296"/>
            <a:ext cx="7038556" cy="1398449"/>
          </a:xfrm>
          <a:prstGeom prst="rect">
            <a:avLst/>
          </a:prstGeom>
          <a:solidFill>
            <a:srgbClr val="F6DD1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0" rIns="91423" bIns="45710" rtlCol="0" anchor="ctr"/>
          <a:lstStyle/>
          <a:p>
            <a:pPr algn="ctr"/>
            <a:r>
              <a:rPr lang="en-US" sz="3300" b="1" dirty="0" err="1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</a:t>
            </a:r>
            <a:r>
              <a:rPr lang="en-US" sz="3300" b="1" dirty="0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300" b="1" dirty="0" err="1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Proposto</a:t>
            </a:r>
            <a:endParaRPr lang="en-US" sz="3300" b="1" dirty="0" smtClean="0">
              <a:solidFill>
                <a:srgbClr val="0038A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400" b="1" dirty="0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 </a:t>
            </a:r>
            <a:r>
              <a:rPr lang="en-US" sz="4400" b="1" dirty="0" err="1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Modalidades</a:t>
            </a:r>
            <a:endParaRPr lang="en-US" sz="4400" b="1" dirty="0">
              <a:solidFill>
                <a:srgbClr val="0038A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ounded Rectangle 45"/>
          <p:cNvSpPr/>
          <p:nvPr/>
        </p:nvSpPr>
        <p:spPr>
          <a:xfrm>
            <a:off x="17620685" y="3922297"/>
            <a:ext cx="5954939" cy="1398448"/>
          </a:xfrm>
          <a:prstGeom prst="rect">
            <a:avLst/>
          </a:prstGeom>
          <a:solidFill>
            <a:srgbClr val="F6DD1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0" rIns="91423" bIns="45710" rtlCol="0" anchor="ctr"/>
          <a:lstStyle/>
          <a:p>
            <a:pPr algn="ctr"/>
            <a:r>
              <a:rPr lang="en-US" sz="4000" b="1" dirty="0" err="1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Benefícios</a:t>
            </a:r>
            <a:endParaRPr lang="en-US" sz="3300" b="1" dirty="0">
              <a:solidFill>
                <a:srgbClr val="0038A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ubtitle 2">
            <a:hlinkClick r:id="rId3" action="ppaction://hlinksldjump"/>
          </p:cNvPr>
          <p:cNvSpPr txBox="1">
            <a:spLocks/>
          </p:cNvSpPr>
          <p:nvPr/>
        </p:nvSpPr>
        <p:spPr>
          <a:xfrm>
            <a:off x="10429100" y="8925658"/>
            <a:ext cx="6522362" cy="1389184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Permanente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Não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</a:p>
          <a:p>
            <a:pPr algn="l">
              <a:lnSpc>
                <a:spcPts val="3900"/>
              </a:lnSpc>
            </a:pP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Restrita</a:t>
            </a:r>
            <a:endParaRPr lang="en-US" sz="4000" b="1" dirty="0" smtClean="0">
              <a:solidFill>
                <a:schemeClr val="bg2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20" name="Subtitle 2">
            <a:hlinkClick r:id="rId4" action="ppaction://hlinksldjump"/>
          </p:cNvPr>
          <p:cNvSpPr txBox="1">
            <a:spLocks/>
          </p:cNvSpPr>
          <p:nvPr/>
        </p:nvSpPr>
        <p:spPr>
          <a:xfrm>
            <a:off x="10429100" y="10553519"/>
            <a:ext cx="6522362" cy="1322480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Permanente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Restrita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de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Propósito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Específico</a:t>
            </a:r>
            <a:endParaRPr lang="en-US" sz="4000" b="1" dirty="0" smtClean="0">
              <a:solidFill>
                <a:schemeClr val="bg2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21" name="Subtitle 2">
            <a:hlinkClick r:id="rId5" action="ppaction://hlinksldjump"/>
          </p:cNvPr>
          <p:cNvSpPr txBox="1">
            <a:spLocks/>
          </p:cNvSpPr>
          <p:nvPr/>
        </p:nvSpPr>
        <p:spPr>
          <a:xfrm>
            <a:off x="10429100" y="12135432"/>
            <a:ext cx="6522362" cy="771047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Propósito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Específico</a:t>
            </a:r>
            <a:endParaRPr lang="en-US" sz="4000" b="1" dirty="0" smtClean="0">
              <a:solidFill>
                <a:schemeClr val="bg2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23" name="Subtitle 2">
            <a:hlinkClick r:id="rId6" action="ppaction://hlinksldjump"/>
          </p:cNvPr>
          <p:cNvSpPr txBox="1">
            <a:spLocks/>
          </p:cNvSpPr>
          <p:nvPr/>
        </p:nvSpPr>
        <p:spPr>
          <a:xfrm>
            <a:off x="10201694" y="5792406"/>
            <a:ext cx="7038556" cy="771047"/>
          </a:xfrm>
          <a:prstGeom prst="rect">
            <a:avLst/>
          </a:prstGeom>
          <a:solidFill>
            <a:schemeClr val="tx1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Institucional</a:t>
            </a:r>
            <a:endParaRPr lang="en-US" sz="4000" b="1" dirty="0" smtClean="0">
              <a:solidFill>
                <a:srgbClr val="FFFFFF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24" name="Subtitle 2"/>
          <p:cNvSpPr txBox="1">
            <a:spLocks/>
          </p:cNvSpPr>
          <p:nvPr/>
        </p:nvSpPr>
        <p:spPr>
          <a:xfrm>
            <a:off x="3363830" y="5783609"/>
            <a:ext cx="6348635" cy="77104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Institucional</a:t>
            </a:r>
            <a:endParaRPr lang="en-US" sz="4000" b="1" dirty="0" smtClean="0">
              <a:solidFill>
                <a:srgbClr val="FFFFFF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17673696" y="9989003"/>
            <a:ext cx="5954939" cy="18739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Atratividade</a:t>
            </a:r>
            <a:r>
              <a:rPr lang="en-US" sz="40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e </a:t>
            </a:r>
            <a:r>
              <a:rPr lang="en-US" sz="4000" b="1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segurança</a:t>
            </a:r>
            <a:r>
              <a:rPr lang="en-US" sz="40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a </a:t>
            </a:r>
            <a:r>
              <a:rPr lang="en-US" sz="4000" b="1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potenciais</a:t>
            </a:r>
            <a:r>
              <a:rPr lang="en-US" sz="40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doadores</a:t>
            </a:r>
            <a:endParaRPr lang="en-US" sz="40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27" name="Subtitle 2"/>
          <p:cNvSpPr txBox="1">
            <a:spLocks/>
          </p:cNvSpPr>
          <p:nvPr/>
        </p:nvSpPr>
        <p:spPr>
          <a:xfrm>
            <a:off x="17673696" y="12052843"/>
            <a:ext cx="5954939" cy="7710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Transparência</a:t>
            </a:r>
            <a:r>
              <a:rPr lang="en-US" sz="40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endParaRPr lang="en-US" sz="40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3363830" y="7637370"/>
            <a:ext cx="6348635" cy="1322480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36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Valor </a:t>
            </a:r>
            <a:r>
              <a:rPr lang="en-US" sz="3600" b="1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anualmente</a:t>
            </a:r>
            <a:r>
              <a:rPr lang="en-US" sz="36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atualizado</a:t>
            </a:r>
            <a:r>
              <a:rPr lang="en-US" sz="36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pelo</a:t>
            </a:r>
            <a:r>
              <a:rPr lang="en-US" sz="36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IPCA</a:t>
            </a:r>
          </a:p>
        </p:txBody>
      </p:sp>
      <p:sp>
        <p:nvSpPr>
          <p:cNvPr id="3" name="Retângulo 2"/>
          <p:cNvSpPr/>
          <p:nvPr/>
        </p:nvSpPr>
        <p:spPr>
          <a:xfrm>
            <a:off x="3363830" y="10019269"/>
            <a:ext cx="6348635" cy="1746632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square">
            <a:spAutoFit/>
          </a:bodyPr>
          <a:lstStyle/>
          <a:p>
            <a:pPr marL="96838">
              <a:lnSpc>
                <a:spcPts val="4300"/>
              </a:lnSpc>
            </a:pPr>
            <a:r>
              <a:rPr lang="en-US" b="1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Reforço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/</a:t>
            </a:r>
            <a:r>
              <a:rPr lang="en-US" b="1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Utilização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submetidos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à </a:t>
            </a:r>
            <a:r>
              <a:rPr lang="en-US" b="1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deliberação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Conselho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Curador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11" name="Seta em curva para a direita 10">
            <a:hlinkClick r:id="rId3" action="ppaction://hlinksldjump"/>
          </p:cNvPr>
          <p:cNvSpPr/>
          <p:nvPr/>
        </p:nvSpPr>
        <p:spPr>
          <a:xfrm>
            <a:off x="16340916" y="9467455"/>
            <a:ext cx="381000" cy="426298"/>
          </a:xfrm>
          <a:prstGeom prst="curvedRight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9" name="Seta em curva para a direita 28">
            <a:hlinkClick r:id="rId4" action="ppaction://hlinksldjump"/>
          </p:cNvPr>
          <p:cNvSpPr/>
          <p:nvPr/>
        </p:nvSpPr>
        <p:spPr>
          <a:xfrm>
            <a:off x="16321866" y="11300472"/>
            <a:ext cx="381000" cy="426298"/>
          </a:xfrm>
          <a:prstGeom prst="curvedRight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30" name="Seta em curva para a direita 29">
            <a:hlinkClick r:id="rId5" action="ppaction://hlinksldjump"/>
          </p:cNvPr>
          <p:cNvSpPr/>
          <p:nvPr/>
        </p:nvSpPr>
        <p:spPr>
          <a:xfrm>
            <a:off x="16336932" y="12307806"/>
            <a:ext cx="381000" cy="426298"/>
          </a:xfrm>
          <a:prstGeom prst="curvedRight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31" name="Seta em curva para a direita 30">
            <a:hlinkClick r:id="rId6" action="ppaction://hlinksldjump"/>
          </p:cNvPr>
          <p:cNvSpPr/>
          <p:nvPr/>
        </p:nvSpPr>
        <p:spPr>
          <a:xfrm>
            <a:off x="16398066" y="5964780"/>
            <a:ext cx="381000" cy="426298"/>
          </a:xfrm>
          <a:prstGeom prst="curvedRight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11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46"/>
          <p:cNvSpPr txBox="1"/>
          <p:nvPr/>
        </p:nvSpPr>
        <p:spPr>
          <a:xfrm>
            <a:off x="3764593" y="302542"/>
            <a:ext cx="10953640" cy="58477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pt-BR" sz="3200" dirty="0" smtClean="0">
                <a:latin typeface="Arial"/>
                <a:ea typeface="Montserrat Light" charset="0"/>
                <a:cs typeface="Arial"/>
              </a:rPr>
              <a:t>Metodologia de mensuração e gestão do Fundo Patrimonial</a:t>
            </a:r>
            <a:endParaRPr lang="en-US" sz="3200" dirty="0">
              <a:latin typeface="Arial"/>
              <a:ea typeface="Montserrat Light" charset="0"/>
              <a:cs typeface="Arial"/>
            </a:endParaRPr>
          </a:p>
        </p:txBody>
      </p:sp>
      <p:cxnSp>
        <p:nvCxnSpPr>
          <p:cNvPr id="20" name="Straight Connector 30"/>
          <p:cNvCxnSpPr/>
          <p:nvPr/>
        </p:nvCxnSpPr>
        <p:spPr>
          <a:xfrm>
            <a:off x="12706769" y="9523103"/>
            <a:ext cx="0" cy="1278766"/>
          </a:xfrm>
          <a:prstGeom prst="line">
            <a:avLst/>
          </a:prstGeom>
          <a:ln w="28575">
            <a:solidFill>
              <a:schemeClr val="accent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45"/>
          <p:cNvSpPr txBox="1"/>
          <p:nvPr/>
        </p:nvSpPr>
        <p:spPr>
          <a:xfrm>
            <a:off x="9224534" y="1881594"/>
            <a:ext cx="6861174" cy="12467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0"/>
              </a:lnSpc>
            </a:pPr>
            <a:r>
              <a:rPr lang="en-US" sz="6600" b="1" dirty="0">
                <a:solidFill>
                  <a:srgbClr val="445469"/>
                </a:solidFill>
                <a:latin typeface="Arial" panose="020B0604020202020204" pitchFamily="34" charset="0"/>
                <a:ea typeface="Montserrat Bold" charset="0"/>
                <a:cs typeface="Arial" panose="020B0604020202020204" pitchFamily="34" charset="0"/>
              </a:rPr>
              <a:t>_DELIBERAÇÃO</a:t>
            </a:r>
          </a:p>
        </p:txBody>
      </p:sp>
      <p:sp>
        <p:nvSpPr>
          <p:cNvPr id="22" name="Subtitle 2"/>
          <p:cNvSpPr txBox="1">
            <a:spLocks/>
          </p:cNvSpPr>
          <p:nvPr/>
        </p:nvSpPr>
        <p:spPr>
          <a:xfrm>
            <a:off x="3362266" y="6238899"/>
            <a:ext cx="18935722" cy="1322480"/>
          </a:xfrm>
          <a:prstGeom prst="rect">
            <a:avLst/>
          </a:prstGeom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4300"/>
              </a:lnSpc>
            </a:pPr>
            <a:r>
              <a:rPr lang="pt-BR" sz="4400" dirty="0">
                <a:solidFill>
                  <a:srgbClr val="445469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Aprovar </a:t>
            </a:r>
            <a:r>
              <a:rPr lang="pt-BR" sz="4400" dirty="0" smtClean="0">
                <a:solidFill>
                  <a:srgbClr val="445469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a revisão da metodologia de mensuração e gestão do Fundo Patrimonial, conforme Nota Técnica </a:t>
            </a:r>
            <a:r>
              <a:rPr lang="pt-BR" sz="4400" dirty="0" err="1" smtClean="0">
                <a:solidFill>
                  <a:srgbClr val="445469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Gefic</a:t>
            </a:r>
            <a:r>
              <a:rPr lang="pt-BR" sz="4400" dirty="0" smtClean="0">
                <a:solidFill>
                  <a:srgbClr val="445469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2019/00634, de 05.11.2019.</a:t>
            </a:r>
            <a:endParaRPr lang="en-US" sz="4400" dirty="0">
              <a:solidFill>
                <a:srgbClr val="445469"/>
              </a:solidFill>
              <a:latin typeface="Montserrat Light" charset="0"/>
              <a:ea typeface="Montserrat Light" charset="0"/>
              <a:cs typeface="Montserrat Light" charset="0"/>
            </a:endParaRP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4040821" y="10916145"/>
            <a:ext cx="17222147" cy="771047"/>
          </a:xfrm>
          <a:prstGeom prst="rect">
            <a:avLst/>
          </a:prstGeom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4300"/>
              </a:lnSpc>
            </a:pPr>
            <a:r>
              <a:rPr lang="pt-BR" sz="4400" dirty="0" smtClean="0">
                <a:solidFill>
                  <a:srgbClr val="445469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Artigo 14, Inciso XIX do Estatuto da FBB</a:t>
            </a:r>
            <a:endParaRPr lang="en-US" sz="4400" dirty="0">
              <a:solidFill>
                <a:srgbClr val="445469"/>
              </a:solidFill>
              <a:latin typeface="Montserrat Light" charset="0"/>
              <a:ea typeface="Montserrat Light" charset="0"/>
              <a:cs typeface="Montserrat Light" charset="0"/>
            </a:endParaRPr>
          </a:p>
        </p:txBody>
      </p:sp>
      <p:sp>
        <p:nvSpPr>
          <p:cNvPr id="24" name="Diagonal Stripe 5"/>
          <p:cNvSpPr/>
          <p:nvPr/>
        </p:nvSpPr>
        <p:spPr>
          <a:xfrm rot="2699999">
            <a:off x="9906903" y="2582443"/>
            <a:ext cx="5599615" cy="5599613"/>
          </a:xfrm>
          <a:prstGeom prst="diagStripe">
            <a:avLst>
              <a:gd name="adj" fmla="val 63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>
              <a:solidFill>
                <a:srgbClr val="737572"/>
              </a:solidFill>
              <a:latin typeface="Open Sans Regular" charset="0"/>
            </a:endParaRPr>
          </a:p>
        </p:txBody>
      </p:sp>
      <p:sp>
        <p:nvSpPr>
          <p:cNvPr id="25" name="Diagonal Stripe 7"/>
          <p:cNvSpPr/>
          <p:nvPr/>
        </p:nvSpPr>
        <p:spPr>
          <a:xfrm rot="13499999">
            <a:off x="9791479" y="5912312"/>
            <a:ext cx="5599615" cy="5599613"/>
          </a:xfrm>
          <a:prstGeom prst="diagStripe">
            <a:avLst>
              <a:gd name="adj" fmla="val 63445"/>
            </a:avLst>
          </a:prstGeom>
          <a:solidFill>
            <a:srgbClr val="003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>
              <a:solidFill>
                <a:srgbClr val="737572"/>
              </a:solidFill>
              <a:latin typeface="Open Sans Regular" charset="0"/>
            </a:endParaRPr>
          </a:p>
        </p:txBody>
      </p:sp>
      <p:cxnSp>
        <p:nvCxnSpPr>
          <p:cNvPr id="26" name="Straight Connector 27"/>
          <p:cNvCxnSpPr/>
          <p:nvPr/>
        </p:nvCxnSpPr>
        <p:spPr>
          <a:xfrm>
            <a:off x="12681369" y="5039879"/>
            <a:ext cx="25400" cy="1090866"/>
          </a:xfrm>
          <a:prstGeom prst="line">
            <a:avLst/>
          </a:prstGeom>
          <a:ln w="28575"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31"/>
          <p:cNvSpPr txBox="1"/>
          <p:nvPr/>
        </p:nvSpPr>
        <p:spPr>
          <a:xfrm>
            <a:off x="11030865" y="4370341"/>
            <a:ext cx="3794959" cy="76944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4400" b="1" dirty="0">
                <a:solidFill>
                  <a:srgbClr val="0038A8"/>
                </a:solidFill>
                <a:latin typeface="Arial"/>
                <a:ea typeface="Montserrat Light" charset="0"/>
                <a:cs typeface="Arial"/>
              </a:rPr>
              <a:t>PROPOSTA</a:t>
            </a:r>
          </a:p>
        </p:txBody>
      </p:sp>
      <p:sp>
        <p:nvSpPr>
          <p:cNvPr id="28" name="TextBox 47"/>
          <p:cNvSpPr txBox="1"/>
          <p:nvPr/>
        </p:nvSpPr>
        <p:spPr>
          <a:xfrm>
            <a:off x="9817068" y="8979456"/>
            <a:ext cx="6720767" cy="76944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4400" b="1" dirty="0">
                <a:solidFill>
                  <a:srgbClr val="FFFFFF"/>
                </a:solidFill>
                <a:latin typeface="Arial"/>
                <a:ea typeface="Montserrat Light" charset="0"/>
                <a:cs typeface="Arial"/>
              </a:rPr>
              <a:t>DISPOSITIVO LEGAL</a:t>
            </a:r>
          </a:p>
        </p:txBody>
      </p:sp>
      <p:sp>
        <p:nvSpPr>
          <p:cNvPr id="13" name="Rounded Rectangle 35">
            <a:hlinkClick r:id="rId3" action="ppaction://hlinkpres?slideindex=3&amp;slidetitle=Apresentação do PowerPoint"/>
          </p:cNvPr>
          <p:cNvSpPr/>
          <p:nvPr/>
        </p:nvSpPr>
        <p:spPr>
          <a:xfrm rot="5400000">
            <a:off x="23684233" y="13094631"/>
            <a:ext cx="320394" cy="320394"/>
          </a:xfrm>
          <a:prstGeom prst="roundRect">
            <a:avLst/>
          </a:prstGeom>
          <a:solidFill>
            <a:srgbClr val="F6DD1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3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0"/>
          <p:cNvSpPr txBox="1"/>
          <p:nvPr/>
        </p:nvSpPr>
        <p:spPr>
          <a:xfrm>
            <a:off x="8086070" y="743713"/>
            <a:ext cx="8215711" cy="13747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0"/>
              </a:lnSpc>
            </a:pPr>
            <a:r>
              <a:rPr lang="en-US" sz="8800" b="1" dirty="0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_</a:t>
            </a:r>
            <a:r>
              <a:rPr lang="en-US" sz="8800" b="1" dirty="0" err="1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Estudo</a:t>
            </a:r>
            <a:r>
              <a:rPr lang="en-US" sz="8800" b="1" dirty="0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 da Lei</a:t>
            </a:r>
          </a:p>
        </p:txBody>
      </p:sp>
      <p:sp>
        <p:nvSpPr>
          <p:cNvPr id="36" name="Retângulo 35"/>
          <p:cNvSpPr/>
          <p:nvPr/>
        </p:nvSpPr>
        <p:spPr>
          <a:xfrm>
            <a:off x="9747053" y="4681277"/>
            <a:ext cx="1331173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7788" lvl="1">
              <a:spcBef>
                <a:spcPts val="1200"/>
              </a:spcBef>
            </a:pPr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Autoriza e estabelece critérios para criação de Entidade Gestora - EG</a:t>
            </a:r>
            <a:endParaRPr lang="pt-B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788" lvl="1">
              <a:spcBef>
                <a:spcPts val="1200"/>
              </a:spcBef>
            </a:pPr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Na extinção da Entidade Gestora, os recursos serão destinados para outra EG que atue na mesma finalidade</a:t>
            </a:r>
          </a:p>
          <a:p>
            <a:pPr marL="77788" lvl="1">
              <a:spcBef>
                <a:spcPts val="1200"/>
              </a:spcBef>
            </a:pPr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Estrutura </a:t>
            </a:r>
            <a: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  <a:t>de Governança (Comitê e Política de </a:t>
            </a:r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Investimentos</a:t>
            </a:r>
            <a: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7788" lvl="1">
              <a:spcBef>
                <a:spcPts val="1200"/>
              </a:spcBef>
            </a:pPr>
            <a: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  <a:t>Modalidades de </a:t>
            </a:r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doação</a:t>
            </a:r>
            <a:endParaRPr lang="pt-B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ounded Rectangle 45"/>
          <p:cNvSpPr/>
          <p:nvPr/>
        </p:nvSpPr>
        <p:spPr>
          <a:xfrm>
            <a:off x="4072942" y="3652649"/>
            <a:ext cx="4315682" cy="781035"/>
          </a:xfrm>
          <a:prstGeom prst="rect">
            <a:avLst/>
          </a:prstGeom>
          <a:solidFill>
            <a:srgbClr val="F6DD1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0" rIns="91423" bIns="45710" rtlCol="0" anchor="ctr"/>
          <a:lstStyle/>
          <a:p>
            <a:pPr algn="ctr"/>
            <a:r>
              <a:rPr lang="en-US" sz="3300" b="1" dirty="0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FEV-MAI/2019</a:t>
            </a:r>
            <a:endParaRPr lang="en-US" sz="3300" b="1" dirty="0">
              <a:solidFill>
                <a:srgbClr val="0038A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8892299" y="3697843"/>
            <a:ext cx="4644797" cy="771047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Oportunidades</a:t>
            </a:r>
            <a:endParaRPr lang="en-US" sz="4000" b="1" dirty="0" smtClean="0">
              <a:solidFill>
                <a:srgbClr val="FFFFFF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8892298" y="9932086"/>
            <a:ext cx="4644797" cy="771047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Riscos</a:t>
            </a:r>
            <a:endParaRPr lang="en-US" sz="4000" b="1" dirty="0" smtClean="0">
              <a:solidFill>
                <a:srgbClr val="FFFFFF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9747053" y="10922496"/>
            <a:ext cx="135392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7788" lvl="1">
              <a:spcBef>
                <a:spcPts val="1200"/>
              </a:spcBef>
            </a:pPr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Veto à incentivos fiscais aos doadores</a:t>
            </a:r>
            <a:endParaRPr lang="pt-B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30"/>
          <p:cNvCxnSpPr/>
          <p:nvPr/>
        </p:nvCxnSpPr>
        <p:spPr>
          <a:xfrm>
            <a:off x="8958563" y="4966970"/>
            <a:ext cx="669040" cy="0"/>
          </a:xfrm>
          <a:prstGeom prst="line">
            <a:avLst/>
          </a:prstGeom>
          <a:ln w="28575">
            <a:solidFill>
              <a:schemeClr val="accent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30"/>
          <p:cNvCxnSpPr/>
          <p:nvPr/>
        </p:nvCxnSpPr>
        <p:spPr>
          <a:xfrm>
            <a:off x="8958563" y="6431327"/>
            <a:ext cx="669040" cy="0"/>
          </a:xfrm>
          <a:prstGeom prst="line">
            <a:avLst/>
          </a:prstGeom>
          <a:ln w="28575">
            <a:solidFill>
              <a:schemeClr val="accent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30"/>
          <p:cNvCxnSpPr/>
          <p:nvPr/>
        </p:nvCxnSpPr>
        <p:spPr>
          <a:xfrm>
            <a:off x="8892298" y="7822789"/>
            <a:ext cx="669040" cy="0"/>
          </a:xfrm>
          <a:prstGeom prst="line">
            <a:avLst/>
          </a:prstGeom>
          <a:ln w="28575">
            <a:solidFill>
              <a:schemeClr val="accent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30"/>
          <p:cNvCxnSpPr/>
          <p:nvPr/>
        </p:nvCxnSpPr>
        <p:spPr>
          <a:xfrm>
            <a:off x="8958563" y="9154622"/>
            <a:ext cx="669040" cy="0"/>
          </a:xfrm>
          <a:prstGeom prst="line">
            <a:avLst/>
          </a:prstGeom>
          <a:ln w="28575">
            <a:solidFill>
              <a:schemeClr val="accent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30"/>
          <p:cNvCxnSpPr/>
          <p:nvPr/>
        </p:nvCxnSpPr>
        <p:spPr>
          <a:xfrm>
            <a:off x="8958563" y="11345051"/>
            <a:ext cx="669040" cy="0"/>
          </a:xfrm>
          <a:prstGeom prst="line">
            <a:avLst/>
          </a:prstGeom>
          <a:ln w="28575">
            <a:solidFill>
              <a:schemeClr val="accent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eta em curva para a direita 19">
            <a:hlinkClick r:id="rId3" action="ppaction://hlinksldjump"/>
          </p:cNvPr>
          <p:cNvSpPr/>
          <p:nvPr/>
        </p:nvSpPr>
        <p:spPr>
          <a:xfrm>
            <a:off x="22764750" y="12515850"/>
            <a:ext cx="914400" cy="819149"/>
          </a:xfrm>
          <a:prstGeom prst="curvedRightArrow">
            <a:avLst/>
          </a:prstGeom>
          <a:solidFill>
            <a:srgbClr val="003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931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0"/>
          <p:cNvSpPr txBox="1"/>
          <p:nvPr/>
        </p:nvSpPr>
        <p:spPr>
          <a:xfrm>
            <a:off x="7641855" y="743713"/>
            <a:ext cx="10894842" cy="2657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0"/>
              </a:lnSpc>
            </a:pPr>
            <a:r>
              <a:rPr lang="en-US" sz="8800" b="1" dirty="0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_</a:t>
            </a:r>
            <a:r>
              <a:rPr lang="en-US" sz="8800" b="1" dirty="0" err="1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Ideias</a:t>
            </a:r>
            <a:endParaRPr lang="en-US" sz="8800" b="1" dirty="0" smtClean="0">
              <a:solidFill>
                <a:schemeClr val="tx2"/>
              </a:solidFill>
              <a:latin typeface="Arial"/>
              <a:ea typeface="Montserrat Bold" charset="0"/>
              <a:cs typeface="Arial"/>
            </a:endParaRPr>
          </a:p>
          <a:p>
            <a:pPr algn="ctr">
              <a:lnSpc>
                <a:spcPts val="10000"/>
              </a:lnSpc>
            </a:pPr>
            <a:r>
              <a:rPr lang="en-US" sz="6000" b="1" dirty="0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Workshop Fundo Patrimonial</a:t>
            </a:r>
            <a:endParaRPr lang="en-US" sz="6000" b="1" dirty="0">
              <a:solidFill>
                <a:schemeClr val="tx2"/>
              </a:solidFill>
              <a:latin typeface="Arial"/>
              <a:ea typeface="Montserrat Bold" charset="0"/>
              <a:cs typeface="Arial"/>
            </a:endParaRPr>
          </a:p>
        </p:txBody>
      </p:sp>
      <p:sp>
        <p:nvSpPr>
          <p:cNvPr id="12" name="Seta em curva para a direita 11">
            <a:hlinkClick r:id="rId3" action="ppaction://hlinksldjump"/>
          </p:cNvPr>
          <p:cNvSpPr/>
          <p:nvPr/>
        </p:nvSpPr>
        <p:spPr>
          <a:xfrm>
            <a:off x="22764750" y="12515850"/>
            <a:ext cx="914400" cy="819149"/>
          </a:xfrm>
          <a:prstGeom prst="curvedRightArrow">
            <a:avLst/>
          </a:prstGeom>
          <a:solidFill>
            <a:srgbClr val="003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3656498" y="3662963"/>
            <a:ext cx="19108252" cy="8205187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4227998" y="4194776"/>
            <a:ext cx="8668852" cy="771047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1.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Cartão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de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Crédito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(Co-branded)</a:t>
            </a: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4227998" y="5795801"/>
            <a:ext cx="8668852" cy="1322480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2. Cota </a:t>
            </a:r>
            <a:r>
              <a:rPr lang="en-US" sz="4000" b="1" dirty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virtual para Mega </a:t>
            </a:r>
            <a:r>
              <a:rPr lang="en-US" sz="4000" b="1" dirty="0" err="1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Empresas</a:t>
            </a:r>
            <a:r>
              <a:rPr lang="en-US" sz="4000" b="1" dirty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(Large)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4227998" y="7770920"/>
            <a:ext cx="8668852" cy="771047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3.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Fortunas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sem</a:t>
            </a:r>
            <a:r>
              <a:rPr lang="en-US" sz="4000" b="1" dirty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herdeiros</a:t>
            </a:r>
            <a:endParaRPr lang="en-US" sz="4000" b="1" dirty="0" smtClean="0">
              <a:solidFill>
                <a:schemeClr val="bg2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25" name="Subtitle 2"/>
          <p:cNvSpPr txBox="1">
            <a:spLocks/>
          </p:cNvSpPr>
          <p:nvPr/>
        </p:nvSpPr>
        <p:spPr>
          <a:xfrm>
            <a:off x="4227998" y="9166826"/>
            <a:ext cx="8668852" cy="771047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4.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Recursos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Reembolsáveis</a:t>
            </a:r>
            <a:r>
              <a:rPr lang="en-US" sz="4000" b="1" dirty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7" name="Subtitle 2"/>
          <p:cNvSpPr txBox="1">
            <a:spLocks/>
          </p:cNvSpPr>
          <p:nvPr/>
        </p:nvSpPr>
        <p:spPr>
          <a:xfrm>
            <a:off x="13638698" y="10520201"/>
            <a:ext cx="8478352" cy="771047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9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. LAB </a:t>
            </a:r>
            <a:r>
              <a:rPr lang="en-US" sz="4000" b="1" dirty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FBB</a:t>
            </a:r>
          </a:p>
        </p:txBody>
      </p:sp>
      <p:sp>
        <p:nvSpPr>
          <p:cNvPr id="28" name="Subtitle 2"/>
          <p:cNvSpPr txBox="1">
            <a:spLocks/>
          </p:cNvSpPr>
          <p:nvPr/>
        </p:nvSpPr>
        <p:spPr>
          <a:xfrm>
            <a:off x="13638698" y="8067352"/>
            <a:ext cx="8478352" cy="1873913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pt-BR" sz="4000" b="1" dirty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8</a:t>
            </a:r>
            <a:r>
              <a:rPr lang="pt-BR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. Apresentação </a:t>
            </a:r>
            <a:r>
              <a:rPr lang="pt-BR" sz="4000" b="1" dirty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do FP para Fundos Private </a:t>
            </a:r>
            <a:r>
              <a:rPr lang="pt-BR" sz="4000" b="1" dirty="0" err="1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Equity</a:t>
            </a:r>
            <a:r>
              <a:rPr lang="pt-BR" sz="4000" b="1" dirty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Internacionais</a:t>
            </a:r>
            <a:endParaRPr lang="en-US" sz="4000" b="1" dirty="0">
              <a:solidFill>
                <a:schemeClr val="bg2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29" name="Subtitle 2"/>
          <p:cNvSpPr txBox="1">
            <a:spLocks/>
          </p:cNvSpPr>
          <p:nvPr/>
        </p:nvSpPr>
        <p:spPr>
          <a:xfrm>
            <a:off x="13638698" y="6177987"/>
            <a:ext cx="8478352" cy="1322480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pt-BR" sz="4000" b="1" dirty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7</a:t>
            </a:r>
            <a:r>
              <a:rPr lang="pt-BR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. Participação </a:t>
            </a:r>
            <a:r>
              <a:rPr lang="pt-BR" sz="4000" b="1" dirty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nos eventos de liderança da rede (Lidera, Força)</a:t>
            </a:r>
          </a:p>
        </p:txBody>
      </p:sp>
      <p:sp>
        <p:nvSpPr>
          <p:cNvPr id="30" name="Subtitle 2"/>
          <p:cNvSpPr txBox="1">
            <a:spLocks/>
          </p:cNvSpPr>
          <p:nvPr/>
        </p:nvSpPr>
        <p:spPr>
          <a:xfrm>
            <a:off x="13638698" y="4214651"/>
            <a:ext cx="8478352" cy="1322480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pt-BR" sz="4000" b="1" dirty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6</a:t>
            </a:r>
            <a:r>
              <a:rPr lang="pt-BR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. Criação </a:t>
            </a:r>
            <a:r>
              <a:rPr lang="pt-BR" sz="4000" b="1" dirty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de um fundo de investimento junto a BBDTVM </a:t>
            </a:r>
            <a:endParaRPr lang="en-US" sz="4000" b="1" dirty="0">
              <a:solidFill>
                <a:schemeClr val="bg2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4227998" y="10528500"/>
            <a:ext cx="8668852" cy="771047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pt-BR" sz="4000" b="1" dirty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5</a:t>
            </a:r>
            <a:r>
              <a:rPr lang="pt-BR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. Dia </a:t>
            </a:r>
            <a:r>
              <a:rPr lang="pt-BR" sz="4000" b="1" dirty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de Doar (</a:t>
            </a:r>
            <a:r>
              <a:rPr lang="pt-BR" sz="4000" b="1" dirty="0" err="1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FundAÇÃO</a:t>
            </a:r>
            <a:r>
              <a:rPr lang="pt-BR" sz="4000" b="1" dirty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BB)</a:t>
            </a:r>
          </a:p>
        </p:txBody>
      </p:sp>
    </p:spTree>
    <p:extLst>
      <p:ext uri="{BB962C8B-B14F-4D97-AF65-F5344CB8AC3E}">
        <p14:creationId xmlns:p14="http://schemas.microsoft.com/office/powerpoint/2010/main" val="7812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45"/>
          <p:cNvSpPr/>
          <p:nvPr/>
        </p:nvSpPr>
        <p:spPr>
          <a:xfrm>
            <a:off x="3200492" y="4364976"/>
            <a:ext cx="6930890" cy="955769"/>
          </a:xfrm>
          <a:prstGeom prst="rect">
            <a:avLst/>
          </a:prstGeom>
          <a:solidFill>
            <a:srgbClr val="F6DD1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0" rIns="91423" bIns="45710" rtlCol="0" anchor="ctr"/>
          <a:lstStyle/>
          <a:p>
            <a:pPr algn="ctr"/>
            <a:r>
              <a:rPr lang="en-US" sz="3300" b="1" dirty="0" err="1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Modalidades</a:t>
            </a:r>
            <a:endParaRPr lang="en-US" sz="3300" b="1" dirty="0">
              <a:solidFill>
                <a:srgbClr val="0038A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0567028" y="4326032"/>
            <a:ext cx="13485668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7788" lvl="2"/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pt-BR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ecursos 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incorporados ao patrimônio do Fundo, </a:t>
            </a:r>
            <a:r>
              <a:rPr lang="pt-BR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partir </a:t>
            </a:r>
            <a:r>
              <a:rPr lang="pt-BR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de destaque 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orçamentário e destinação de superávit, com objetivo de </a:t>
            </a:r>
            <a:r>
              <a:rPr lang="pt-BR" sz="4800" dirty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assegurar a operacionalidade da FBB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. Os </a:t>
            </a:r>
            <a:r>
              <a:rPr lang="pt-BR" sz="4800" dirty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rendimentos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, descontados a variação positiva do IPCA, podem ser direcionados para as </a:t>
            </a:r>
            <a:r>
              <a:rPr lang="pt-BR" sz="4800" dirty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finalidades institucionais da Fundação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. Eventual proposta de </a:t>
            </a:r>
            <a:r>
              <a:rPr lang="pt-BR" sz="4800" dirty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utilização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 do principal, com a respectiva estratégia de recomposição dos recursos, deve ser </a:t>
            </a:r>
            <a:r>
              <a:rPr lang="pt-BR" sz="4800" dirty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submetida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 à deliberação do </a:t>
            </a:r>
            <a:r>
              <a:rPr lang="pt-BR" sz="4800" dirty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Conselho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4800" dirty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Curador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12" name="Seta em curva para a direita 11">
            <a:hlinkClick r:id="rId3" action="ppaction://hlinksldjump"/>
          </p:cNvPr>
          <p:cNvSpPr/>
          <p:nvPr/>
        </p:nvSpPr>
        <p:spPr>
          <a:xfrm>
            <a:off x="22764750" y="12515850"/>
            <a:ext cx="914400" cy="819149"/>
          </a:xfrm>
          <a:prstGeom prst="curvedRightArrow">
            <a:avLst/>
          </a:prstGeom>
          <a:solidFill>
            <a:srgbClr val="003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3200492" y="5534655"/>
            <a:ext cx="6930890" cy="6014635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3523148" y="7242776"/>
            <a:ext cx="6369698" cy="1322480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Permanente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Não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Restrita</a:t>
            </a:r>
            <a:endParaRPr lang="en-US" sz="4000" b="1" dirty="0" smtClean="0">
              <a:solidFill>
                <a:schemeClr val="bg2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3523148" y="8786651"/>
            <a:ext cx="6369698" cy="1322480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Permanente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Restrita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de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Propósito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Específico</a:t>
            </a:r>
            <a:endParaRPr lang="en-US" sz="4000" b="1" dirty="0" smtClean="0">
              <a:solidFill>
                <a:schemeClr val="bg2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3523148" y="10444764"/>
            <a:ext cx="6369698" cy="771047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Propósito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Específico</a:t>
            </a:r>
            <a:endParaRPr lang="en-US" sz="4000" b="1" dirty="0" smtClean="0">
              <a:solidFill>
                <a:schemeClr val="bg2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3481088" y="6076950"/>
            <a:ext cx="6369698" cy="771047"/>
          </a:xfrm>
          <a:prstGeom prst="rect">
            <a:avLst/>
          </a:prstGeom>
          <a:solidFill>
            <a:schemeClr val="tx1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Institucional</a:t>
            </a:r>
            <a:endParaRPr lang="en-US" sz="4000" b="1" dirty="0" smtClean="0">
              <a:solidFill>
                <a:srgbClr val="FFFFFF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22" name="Retângulo 21"/>
          <p:cNvSpPr/>
          <p:nvPr/>
        </p:nvSpPr>
        <p:spPr>
          <a:xfrm>
            <a:off x="3200492" y="7086600"/>
            <a:ext cx="6930890" cy="4462691"/>
          </a:xfrm>
          <a:prstGeom prst="rect">
            <a:avLst/>
          </a:prstGeom>
          <a:solidFill>
            <a:schemeClr val="bg2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90"/>
          <p:cNvSpPr txBox="1"/>
          <p:nvPr/>
        </p:nvSpPr>
        <p:spPr>
          <a:xfrm>
            <a:off x="7056938" y="743713"/>
            <a:ext cx="10273967" cy="2657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0"/>
              </a:lnSpc>
            </a:pPr>
            <a:r>
              <a:rPr lang="en-US" sz="8800" b="1" dirty="0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_</a:t>
            </a:r>
            <a:r>
              <a:rPr lang="en-US" sz="8800" b="1" dirty="0" err="1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Proposta</a:t>
            </a:r>
            <a:endParaRPr lang="en-US" sz="8800" b="1" dirty="0" smtClean="0">
              <a:solidFill>
                <a:schemeClr val="tx2"/>
              </a:solidFill>
              <a:latin typeface="Arial"/>
              <a:ea typeface="Montserrat Bold" charset="0"/>
              <a:cs typeface="Arial"/>
            </a:endParaRPr>
          </a:p>
          <a:p>
            <a:pPr algn="ctr">
              <a:lnSpc>
                <a:spcPts val="10000"/>
              </a:lnSpc>
            </a:pPr>
            <a:r>
              <a:rPr lang="en-US" sz="6000" b="1" dirty="0" err="1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Descrição</a:t>
            </a:r>
            <a:r>
              <a:rPr lang="en-US" sz="6000" b="1" dirty="0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 das </a:t>
            </a:r>
            <a:r>
              <a:rPr lang="en-US" sz="6000" b="1" dirty="0" err="1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M</a:t>
            </a:r>
            <a:r>
              <a:rPr lang="en-US" sz="6000" b="1" dirty="0" err="1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odalidades</a:t>
            </a:r>
            <a:endParaRPr lang="en-US" sz="6000" b="1" dirty="0">
              <a:solidFill>
                <a:schemeClr val="tx2"/>
              </a:solidFill>
              <a:latin typeface="Arial"/>
              <a:ea typeface="Montserrat Bold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615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200492" y="5534655"/>
            <a:ext cx="6930890" cy="6014635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90"/>
          <p:cNvSpPr txBox="1"/>
          <p:nvPr/>
        </p:nvSpPr>
        <p:spPr>
          <a:xfrm>
            <a:off x="7056938" y="743713"/>
            <a:ext cx="10273967" cy="2657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0"/>
              </a:lnSpc>
            </a:pPr>
            <a:r>
              <a:rPr lang="en-US" sz="8800" b="1" dirty="0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_</a:t>
            </a:r>
            <a:r>
              <a:rPr lang="en-US" sz="8800" b="1" dirty="0" err="1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Proposta</a:t>
            </a:r>
            <a:endParaRPr lang="en-US" sz="8800" b="1" dirty="0" smtClean="0">
              <a:solidFill>
                <a:schemeClr val="tx2"/>
              </a:solidFill>
              <a:latin typeface="Arial"/>
              <a:ea typeface="Montserrat Bold" charset="0"/>
              <a:cs typeface="Arial"/>
            </a:endParaRPr>
          </a:p>
          <a:p>
            <a:pPr algn="ctr">
              <a:lnSpc>
                <a:spcPts val="10000"/>
              </a:lnSpc>
            </a:pPr>
            <a:r>
              <a:rPr lang="en-US" sz="6000" b="1" dirty="0" err="1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Descrição</a:t>
            </a:r>
            <a:r>
              <a:rPr lang="en-US" sz="6000" b="1" dirty="0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 das </a:t>
            </a:r>
            <a:r>
              <a:rPr lang="en-US" sz="6000" b="1" dirty="0" err="1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M</a:t>
            </a:r>
            <a:r>
              <a:rPr lang="en-US" sz="6000" b="1" dirty="0" err="1" smtClean="0">
                <a:solidFill>
                  <a:schemeClr val="tx2"/>
                </a:solidFill>
                <a:latin typeface="Arial"/>
                <a:ea typeface="Montserrat Bold" charset="0"/>
                <a:cs typeface="Arial"/>
              </a:rPr>
              <a:t>odalidades</a:t>
            </a:r>
            <a:endParaRPr lang="en-US" sz="6000" b="1" dirty="0">
              <a:solidFill>
                <a:schemeClr val="tx2"/>
              </a:solidFill>
              <a:latin typeface="Arial"/>
              <a:ea typeface="Montserrat Bold" charset="0"/>
              <a:cs typeface="Arial"/>
            </a:endParaRPr>
          </a:p>
        </p:txBody>
      </p:sp>
      <p:sp>
        <p:nvSpPr>
          <p:cNvPr id="15" name="Rounded Rectangle 45"/>
          <p:cNvSpPr/>
          <p:nvPr/>
        </p:nvSpPr>
        <p:spPr>
          <a:xfrm>
            <a:off x="3200492" y="4364976"/>
            <a:ext cx="6930890" cy="955769"/>
          </a:xfrm>
          <a:prstGeom prst="rect">
            <a:avLst/>
          </a:prstGeom>
          <a:solidFill>
            <a:srgbClr val="F6DD1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0" rIns="91423" bIns="45710" rtlCol="0" anchor="ctr"/>
          <a:lstStyle/>
          <a:p>
            <a:pPr algn="ctr"/>
            <a:r>
              <a:rPr lang="en-US" sz="3300" b="1" dirty="0" err="1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Modalidades</a:t>
            </a:r>
            <a:endParaRPr lang="en-US" sz="3300" b="1" dirty="0">
              <a:solidFill>
                <a:srgbClr val="0038A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3523148" y="7242776"/>
            <a:ext cx="6369698" cy="1322480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Permanente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Não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Restrita</a:t>
            </a:r>
            <a:endParaRPr lang="en-US" sz="4000" b="1" dirty="0" smtClean="0">
              <a:solidFill>
                <a:schemeClr val="bg2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20" name="Subtitle 2"/>
          <p:cNvSpPr txBox="1">
            <a:spLocks/>
          </p:cNvSpPr>
          <p:nvPr/>
        </p:nvSpPr>
        <p:spPr>
          <a:xfrm>
            <a:off x="3523148" y="8786651"/>
            <a:ext cx="6369698" cy="1322480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Permanente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Restrita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de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Propósito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Específico</a:t>
            </a:r>
            <a:endParaRPr lang="en-US" sz="4000" b="1" dirty="0" smtClean="0">
              <a:solidFill>
                <a:schemeClr val="bg2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3523148" y="10444764"/>
            <a:ext cx="6369698" cy="771047"/>
          </a:xfrm>
          <a:prstGeom prst="rect">
            <a:avLst/>
          </a:prstGeom>
          <a:solidFill>
            <a:srgbClr val="0038A8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Propósito</a:t>
            </a:r>
            <a:r>
              <a:rPr lang="en-US" sz="4000" b="1" dirty="0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Específico</a:t>
            </a:r>
            <a:endParaRPr lang="en-US" sz="4000" b="1" dirty="0" smtClean="0">
              <a:solidFill>
                <a:schemeClr val="bg2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3481088" y="6076950"/>
            <a:ext cx="6369698" cy="771047"/>
          </a:xfrm>
          <a:prstGeom prst="rect">
            <a:avLst/>
          </a:prstGeom>
          <a:solidFill>
            <a:schemeClr val="tx1"/>
          </a:solidFill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300"/>
              </a:lnSpc>
            </a:pPr>
            <a:r>
              <a:rPr lang="en-US" sz="4000" b="1" dirty="0" err="1" smtClean="0">
                <a:solidFill>
                  <a:srgbClr val="FFFFFF"/>
                </a:solidFill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rPr>
              <a:t>Institucional</a:t>
            </a:r>
            <a:endParaRPr lang="en-US" sz="4000" b="1" dirty="0" smtClean="0">
              <a:solidFill>
                <a:srgbClr val="FFFFFF"/>
              </a:solidFill>
              <a:latin typeface="Arial" panose="020B0604020202020204" pitchFamily="34" charset="0"/>
              <a:ea typeface="Montserrat Light" charset="0"/>
              <a:cs typeface="Arial" panose="020B060402020202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0567028" y="5598224"/>
            <a:ext cx="1267065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7788" lvl="2"/>
            <a:r>
              <a:rPr lang="pt-BR" sz="4800" dirty="0" smtClean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Doações não </a:t>
            </a:r>
            <a:r>
              <a:rPr lang="pt-BR" sz="4800" dirty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podem ser resgatadas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, salvo nos casos previstos no instrumento jurídico de </a:t>
            </a:r>
            <a:r>
              <a:rPr lang="pt-BR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doação. 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Os </a:t>
            </a:r>
            <a:r>
              <a:rPr lang="pt-BR" sz="4800" dirty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rendimentos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, descontados a variação positiva do IPCA, </a:t>
            </a:r>
            <a:r>
              <a:rPr lang="pt-BR" sz="4800" dirty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podem ser utilizados </a:t>
            </a:r>
            <a:r>
              <a:rPr lang="pt-BR" sz="4800" dirty="0">
                <a:latin typeface="Arial" panose="020B0604020202020204" pitchFamily="34" charset="0"/>
                <a:cs typeface="Arial" panose="020B0604020202020204" pitchFamily="34" charset="0"/>
              </a:rPr>
              <a:t>nas </a:t>
            </a:r>
            <a:r>
              <a:rPr lang="pt-BR" sz="4800" dirty="0">
                <a:solidFill>
                  <a:srgbClr val="0038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finalidades institucionais da Fundação</a:t>
            </a:r>
            <a:r>
              <a:rPr lang="pt-BR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3200492" y="8778685"/>
            <a:ext cx="6930890" cy="2770606"/>
          </a:xfrm>
          <a:prstGeom prst="rect">
            <a:avLst/>
          </a:prstGeom>
          <a:solidFill>
            <a:schemeClr val="bg2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eta em curva para a direita 10">
            <a:hlinkClick r:id="rId3" action="ppaction://hlinksldjump"/>
          </p:cNvPr>
          <p:cNvSpPr/>
          <p:nvPr/>
        </p:nvSpPr>
        <p:spPr>
          <a:xfrm>
            <a:off x="22764750" y="12515850"/>
            <a:ext cx="914400" cy="819149"/>
          </a:xfrm>
          <a:prstGeom prst="curvedRightArrow">
            <a:avLst/>
          </a:prstGeom>
          <a:solidFill>
            <a:srgbClr val="003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3200492" y="5534655"/>
            <a:ext cx="6930890" cy="1532895"/>
          </a:xfrm>
          <a:prstGeom prst="rect">
            <a:avLst/>
          </a:prstGeom>
          <a:solidFill>
            <a:schemeClr val="bg2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19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1">
      <a:dk1>
        <a:srgbClr val="737572"/>
      </a:dk1>
      <a:lt1>
        <a:srgbClr val="FFFFFF"/>
      </a:lt1>
      <a:dk2>
        <a:srgbClr val="445469"/>
      </a:dk2>
      <a:lt2>
        <a:srgbClr val="FFFFFF"/>
      </a:lt2>
      <a:accent1>
        <a:srgbClr val="F6DC31"/>
      </a:accent1>
      <a:accent2>
        <a:srgbClr val="2439CF"/>
      </a:accent2>
      <a:accent3>
        <a:srgbClr val="F3D726"/>
      </a:accent3>
      <a:accent4>
        <a:srgbClr val="3053D8"/>
      </a:accent4>
      <a:accent5>
        <a:srgbClr val="F3D726"/>
      </a:accent5>
      <a:accent6>
        <a:srgbClr val="1A1EC5"/>
      </a:accent6>
      <a:hlink>
        <a:srgbClr val="F3D726"/>
      </a:hlink>
      <a:folHlink>
        <a:srgbClr val="0EA3FF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42715</TotalTime>
  <Words>1274</Words>
  <Application>Microsoft Office PowerPoint</Application>
  <PresentationFormat>Personalizar</PresentationFormat>
  <Paragraphs>136</Paragraphs>
  <Slides>11</Slides>
  <Notes>11</Notes>
  <HiddenSlides>6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2" baseType="lpstr">
      <vt:lpstr>Default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Premium Presentations</dc:title>
  <dc:creator>Camila Costa Guimaraes</dc:creator>
  <cp:lastModifiedBy>Usuário Windows</cp:lastModifiedBy>
  <cp:revision>6872</cp:revision>
  <dcterms:created xsi:type="dcterms:W3CDTF">2014-11-12T21:47:38Z</dcterms:created>
  <dcterms:modified xsi:type="dcterms:W3CDTF">2019-11-29T13:50:05Z</dcterms:modified>
</cp:coreProperties>
</file>