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89" r:id="rId2"/>
    <p:sldId id="459" r:id="rId3"/>
    <p:sldId id="314" r:id="rId4"/>
    <p:sldId id="268" r:id="rId5"/>
    <p:sldId id="304" r:id="rId6"/>
    <p:sldId id="460" r:id="rId7"/>
    <p:sldId id="453" r:id="rId8"/>
    <p:sldId id="448" r:id="rId9"/>
    <p:sldId id="573" r:id="rId10"/>
    <p:sldId id="574" r:id="rId11"/>
    <p:sldId id="329" r:id="rId1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400"/>
    <a:srgbClr val="2C5F8F"/>
    <a:srgbClr val="0C649C"/>
    <a:srgbClr val="84A9C9"/>
    <a:srgbClr val="3D6C7B"/>
    <a:srgbClr val="FF6CB0"/>
    <a:srgbClr val="F6D15C"/>
    <a:srgbClr val="95BE24"/>
    <a:srgbClr val="57BFF2"/>
    <a:srgbClr val="005E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1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94506-F06A-4553-875A-8B9F9DA7AB30}" type="datetimeFigureOut">
              <a:rPr lang="pt-BR" smtClean="0"/>
              <a:t>02/04/2019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F4C4D8-D588-49BC-BAED-8CA58FA5B6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9133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15’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18246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15’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35367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04890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15’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9906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BC323A-0DEB-4B61-9CBA-EC3E38774D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8F0581C-AFBF-4651-900D-CFE291FBDE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4DCDAA5-2DA4-41E5-BB4D-1F1FD1D64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8167B-687F-4EFE-A78D-4EF4B56410DA}" type="datetimeFigureOut">
              <a:rPr lang="pt-BR" smtClean="0"/>
              <a:t>02/04/2019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9C14A5D-99E1-4EF0-8D4B-1A903BE0E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DF142F4-6223-4D6B-A1D5-A73867BB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C792A-FE98-41FE-919C-14BEEC63B4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3834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259FB1-E1E5-4D08-B221-56020A67E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7A80B41-E556-4A52-92F3-50CACA22B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277DFA1-3F1D-460E-9D87-830623BC7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8167B-687F-4EFE-A78D-4EF4B56410DA}" type="datetimeFigureOut">
              <a:rPr lang="pt-BR" smtClean="0"/>
              <a:t>02/04/2019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92E77A-D519-4821-9DD6-89A1BFCC0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DD70D09-4EFF-4A5D-91AC-E2B8AC949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C792A-FE98-41FE-919C-14BEEC63B4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5445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6402E04-CE8B-4197-A107-D270F7B3FA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400CC2D-A24E-4067-BFD6-4F95A8DE9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FF35FB6-D22B-4793-A16E-6D4AC4B1B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8167B-687F-4EFE-A78D-4EF4B56410DA}" type="datetimeFigureOut">
              <a:rPr lang="pt-BR" smtClean="0"/>
              <a:t>02/04/2019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82054FB-C248-4DB8-BB54-8D6552C73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F6E8DBD-4B58-46CD-AFB1-F18759C56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C792A-FE98-41FE-919C-14BEEC63B4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2728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27916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3" y="6377941"/>
            <a:ext cx="2804159" cy="27916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78243" y="6377941"/>
            <a:ext cx="2804159" cy="27916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205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pt-BR" altLang="pt-BR" dirty="0">
              <a:solidFill>
                <a:srgbClr val="FFFFFF"/>
              </a:solidFill>
              <a:latin typeface="Dax" pitchFamily="50" charset="0"/>
            </a:endParaRPr>
          </a:p>
        </p:txBody>
      </p:sp>
      <p:pic>
        <p:nvPicPr>
          <p:cNvPr id="5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9" r="17636"/>
          <a:stretch>
            <a:fillRect/>
          </a:stretch>
        </p:blipFill>
        <p:spPr bwMode="auto">
          <a:xfrm>
            <a:off x="7810500" y="0"/>
            <a:ext cx="4381500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7" b="-2"/>
          <a:stretch>
            <a:fillRect/>
          </a:stretch>
        </p:blipFill>
        <p:spPr bwMode="auto">
          <a:xfrm>
            <a:off x="0" y="6007100"/>
            <a:ext cx="243522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o 4"/>
          <p:cNvGrpSpPr>
            <a:grpSpLocks noChangeAspect="1"/>
          </p:cNvGrpSpPr>
          <p:nvPr userDrawn="1"/>
        </p:nvGrpSpPr>
        <p:grpSpPr bwMode="auto">
          <a:xfrm>
            <a:off x="9885363" y="5824538"/>
            <a:ext cx="2230437" cy="941387"/>
            <a:chOff x="2143125" y="4614863"/>
            <a:chExt cx="3302000" cy="1393825"/>
          </a:xfrm>
        </p:grpSpPr>
        <p:grpSp>
          <p:nvGrpSpPr>
            <p:cNvPr id="10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12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Imagem 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609600" y="2144380"/>
            <a:ext cx="7524466" cy="2045483"/>
          </a:xfrm>
          <a:prstGeom prst="rect">
            <a:avLst/>
          </a:prstGeom>
        </p:spPr>
        <p:txBody>
          <a:bodyPr/>
          <a:lstStyle>
            <a:lvl1pPr>
              <a:defRPr sz="6000" b="0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0"/>
          </p:nvPr>
        </p:nvSpPr>
        <p:spPr>
          <a:xfrm>
            <a:off x="609599" y="4288855"/>
            <a:ext cx="5299882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35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1pPr>
            <a:lvl2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2pPr>
            <a:lvl3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3pPr>
            <a:lvl4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4pPr>
            <a:lvl5pPr>
              <a:defRPr lang="pt-BR" sz="6000" kern="1200" dirty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764993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1D2D4">
                <a:alpha val="54902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8" b="14355"/>
          <a:stretch/>
        </p:blipFill>
        <p:spPr bwMode="auto">
          <a:xfrm>
            <a:off x="1" y="5167312"/>
            <a:ext cx="1703388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rgbClr val="808183">
                <a:alpha val="65098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65"/>
          <a:stretch/>
        </p:blipFill>
        <p:spPr bwMode="auto">
          <a:xfrm>
            <a:off x="10493026" y="0"/>
            <a:ext cx="1698973" cy="187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4" t="35619" r="28598" b="37514"/>
          <a:stretch>
            <a:fillRect/>
          </a:stretch>
        </p:blipFill>
        <p:spPr bwMode="auto">
          <a:xfrm>
            <a:off x="10872788" y="6229350"/>
            <a:ext cx="11366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75E93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10020751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183"/>
                </a:solidFill>
              </a:defRPr>
            </a:lvl1pPr>
            <a:lvl2pPr>
              <a:defRPr>
                <a:solidFill>
                  <a:srgbClr val="808183"/>
                </a:solidFill>
              </a:defRPr>
            </a:lvl2pPr>
            <a:lvl3pPr>
              <a:defRPr>
                <a:solidFill>
                  <a:srgbClr val="808183"/>
                </a:solidFill>
              </a:defRPr>
            </a:lvl3pPr>
            <a:lvl4pPr>
              <a:defRPr>
                <a:solidFill>
                  <a:srgbClr val="808183"/>
                </a:solidFill>
              </a:defRPr>
            </a:lvl4pPr>
            <a:lvl5pPr>
              <a:defRPr>
                <a:solidFill>
                  <a:srgbClr val="808183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latin typeface="Dax" pitchFamily="50" charset="0"/>
              </a:defRPr>
            </a:lvl1pPr>
          </a:lstStyle>
          <a:p>
            <a:fld id="{F8E01209-D617-456B-84BB-6AD99AA6579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85287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635F11-629D-4670-B0E7-328293F15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CB84294-8AD5-411A-BA31-58E5227C0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E467F8A-878B-4432-9096-08F4F4B61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8167B-687F-4EFE-A78D-4EF4B56410DA}" type="datetimeFigureOut">
              <a:rPr lang="pt-BR" smtClean="0"/>
              <a:t>02/04/2019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2F7005E-CCB5-49F5-B3D0-0E075C9E8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38B2A0C-3A74-4579-A81C-B5F782ED0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C792A-FE98-41FE-919C-14BEEC63B4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8569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2E91B3-1153-4DBF-9383-14D229AFA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D7BCB2D-7AB5-497B-B659-7E0BB71306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EF513CA-0470-47D1-B3A7-DC26E68FD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8167B-687F-4EFE-A78D-4EF4B56410DA}" type="datetimeFigureOut">
              <a:rPr lang="pt-BR" smtClean="0"/>
              <a:t>02/04/2019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A20D57-CEDA-42D6-8F8C-431F384B0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3B7CF8E-012C-43BE-B5D9-09B454EE5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C792A-FE98-41FE-919C-14BEEC63B4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4293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08577B-5927-4EDC-BCA6-49DAB1E20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CAED1D0-C531-4A1D-A05D-E9E3F7F87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65E268C-56B1-4604-8AE4-B0635D778A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30AF058-49F3-4EF5-99D3-521E72E9B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8167B-687F-4EFE-A78D-4EF4B56410DA}" type="datetimeFigureOut">
              <a:rPr lang="pt-BR" smtClean="0"/>
              <a:t>02/04/2019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92E096A-BB29-4BF8-92F5-5452BF4B0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941ACAA-4AFE-40EE-9436-67F7722B4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C792A-FE98-41FE-919C-14BEEC63B4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1335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D53562-CB1D-480C-A05D-D6BE893DE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57B0B4E-2274-48C8-8725-78661155C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53D6A88-6693-489B-BD8B-E802161285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CB079BE-BF8D-4AD7-98C3-CE0EE0487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B9E9CC9-49BF-4A1A-A77F-4068A52B4B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07C77A4-CACA-4A46-9F72-2F7889911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8167B-687F-4EFE-A78D-4EF4B56410DA}" type="datetimeFigureOut">
              <a:rPr lang="pt-BR" smtClean="0"/>
              <a:t>02/04/2019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8542A2A-2D43-4A19-809F-461795993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7404E0C-B614-4445-B091-A46D5F12D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C792A-FE98-41FE-919C-14BEEC63B4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1999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B69D83-204A-4B36-B0F0-CA200ACF3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4696544-3845-4660-859B-40D4E8F2B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8167B-687F-4EFE-A78D-4EF4B56410DA}" type="datetimeFigureOut">
              <a:rPr lang="pt-BR" smtClean="0"/>
              <a:t>02/04/2019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77EAC3F-4873-4ACC-AE17-0F49FA39B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CC0C72B-F10B-4F44-9322-FA52E0317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C792A-FE98-41FE-919C-14BEEC63B4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7386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B9BA388-6AB1-4C6B-803C-E45ABA1A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8167B-687F-4EFE-A78D-4EF4B56410DA}" type="datetimeFigureOut">
              <a:rPr lang="pt-BR" smtClean="0"/>
              <a:t>02/04/2019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C021551-A049-4EA3-ADFD-3F898549E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C687C0F-8567-4D67-BD26-F856EC7C6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C792A-FE98-41FE-919C-14BEEC63B4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227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DAF7A2-5459-4689-A7DD-41B427A21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71120FB-15CC-4B33-ACD1-264947446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8EC6F8C-7619-4884-8B1B-FF102E703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AFDE24B-1821-44EF-ABC0-1936CAF71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8167B-687F-4EFE-A78D-4EF4B56410DA}" type="datetimeFigureOut">
              <a:rPr lang="pt-BR" smtClean="0"/>
              <a:t>02/04/2019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CEA75DF-EA3B-4769-926C-E9AB02042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4D82713-5A77-4B17-9B12-91146A368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C792A-FE98-41FE-919C-14BEEC63B4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4029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471614-938B-44C2-8CD6-9AD553691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6134D17-4C3A-4F7E-B254-A29CED010F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1BC142B-FFA0-402A-B871-CB1C41407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593CD98-5FCF-4009-8C64-61865D7EF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8167B-687F-4EFE-A78D-4EF4B56410DA}" type="datetimeFigureOut">
              <a:rPr lang="pt-BR" smtClean="0"/>
              <a:t>02/04/2019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1AED4C1-DB10-4584-A38F-46354DA0D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CB3B1D2-3E38-47F1-A00B-789D26B1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C792A-FE98-41FE-919C-14BEEC63B4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8888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E5CB171-EDF5-476F-A6F3-05DE4EF80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C2D16BD-E83E-4576-802B-84A9448A1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5D0D96A-FFA8-44ED-B398-B3E6B968E9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8167B-687F-4EFE-A78D-4EF4B56410DA}" type="datetimeFigureOut">
              <a:rPr lang="pt-BR" smtClean="0"/>
              <a:t>02/04/2019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2CD7E4D-5F4B-437E-B3A6-A7C9C79E0E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7C43589-D7B7-4647-AC0E-C9D0DE3E9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C792A-FE98-41FE-919C-14BEEC63B4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5666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pessoa, criança, interior, sentado&#10;&#10;Descrição gerada com muito alta confiança">
            <a:extLst>
              <a:ext uri="{FF2B5EF4-FFF2-40B4-BE49-F238E27FC236}">
                <a16:creationId xmlns:a16="http://schemas.microsoft.com/office/drawing/2014/main" id="{5D8B42AD-6A1B-4703-9A6F-6EEBB3B8B1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-1" y="-1"/>
            <a:ext cx="12191999" cy="6858001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F8653B1A-730E-47A3-A300-9CFCAB2CCB58}"/>
              </a:ext>
            </a:extLst>
          </p:cNvPr>
          <p:cNvSpPr/>
          <p:nvPr/>
        </p:nvSpPr>
        <p:spPr>
          <a:xfrm>
            <a:off x="0" y="-13992"/>
            <a:ext cx="3909391" cy="6755150"/>
          </a:xfrm>
          <a:prstGeom prst="rect">
            <a:avLst/>
          </a:prstGeom>
          <a:solidFill>
            <a:srgbClr val="005E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94EB588-765B-4451-8FCD-687ABC9908AE}"/>
              </a:ext>
            </a:extLst>
          </p:cNvPr>
          <p:cNvSpPr txBox="1"/>
          <p:nvPr/>
        </p:nvSpPr>
        <p:spPr>
          <a:xfrm>
            <a:off x="0" y="4696960"/>
            <a:ext cx="3909391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Proposta de uso da Tecnologia Social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-2" y="6755149"/>
            <a:ext cx="12192001" cy="116842"/>
          </a:xfrm>
          <a:prstGeom prst="rect">
            <a:avLst/>
          </a:prstGeom>
          <a:solidFill>
            <a:srgbClr val="FF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6C56F57-4A72-437E-9B16-DABA431A9F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90" y="1840757"/>
            <a:ext cx="3509610" cy="176611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27E37750-27B1-409C-8F32-979B8EB6D755}"/>
              </a:ext>
            </a:extLst>
          </p:cNvPr>
          <p:cNvSpPr/>
          <p:nvPr/>
        </p:nvSpPr>
        <p:spPr>
          <a:xfrm>
            <a:off x="-2" y="5787673"/>
            <a:ext cx="3909391" cy="967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E1C2A0C-D0FF-4DD2-91DE-24A680A3C3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35" y="5905646"/>
            <a:ext cx="1982320" cy="7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60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objeto&#10;&#10;Descrição gerada com muito alta confiança">
            <a:extLst>
              <a:ext uri="{FF2B5EF4-FFF2-40B4-BE49-F238E27FC236}">
                <a16:creationId xmlns:a16="http://schemas.microsoft.com/office/drawing/2014/main" id="{D8641DA9-AF52-4597-AEA4-9BCF79A49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9" b="79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720D898-1DA7-4C05-8AD8-65052281C1E7}"/>
              </a:ext>
            </a:extLst>
          </p:cNvPr>
          <p:cNvSpPr txBox="1"/>
          <p:nvPr/>
        </p:nvSpPr>
        <p:spPr>
          <a:xfrm>
            <a:off x="568034" y="1167219"/>
            <a:ext cx="1070956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+mj-lt"/>
              </a:rPr>
              <a:t>Antes de finalizar:</a:t>
            </a:r>
          </a:p>
          <a:p>
            <a:endParaRPr lang="pt-BR" sz="3200" dirty="0">
              <a:solidFill>
                <a:schemeClr val="bg1"/>
              </a:solidFill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pt-BR" sz="3200" dirty="0">
                <a:solidFill>
                  <a:schemeClr val="bg1"/>
                </a:solidFill>
                <a:latin typeface="+mj-lt"/>
              </a:rPr>
              <a:t>Levantamos os principais desafios da </a:t>
            </a:r>
          </a:p>
          <a:p>
            <a:pPr indent="442913"/>
            <a:r>
              <a:rPr lang="pt-BR" sz="3200" dirty="0">
                <a:solidFill>
                  <a:schemeClr val="bg1"/>
                </a:solidFill>
                <a:latin typeface="+mj-lt"/>
              </a:rPr>
              <a:t>escola?</a:t>
            </a:r>
          </a:p>
          <a:p>
            <a:pPr marL="457200" indent="-457200">
              <a:buFontTx/>
              <a:buChar char="-"/>
            </a:pPr>
            <a:endParaRPr lang="pt-BR" sz="3200" dirty="0">
              <a:solidFill>
                <a:schemeClr val="bg1"/>
              </a:solidFill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pt-BR" sz="3200" dirty="0">
                <a:solidFill>
                  <a:schemeClr val="bg1"/>
                </a:solidFill>
                <a:latin typeface="+mj-lt"/>
              </a:rPr>
              <a:t>Definimos o cronograma de execução </a:t>
            </a:r>
          </a:p>
          <a:p>
            <a:pPr indent="442913"/>
            <a:r>
              <a:rPr lang="pt-BR" sz="3200" dirty="0">
                <a:solidFill>
                  <a:schemeClr val="bg1"/>
                </a:solidFill>
                <a:latin typeface="+mj-lt"/>
              </a:rPr>
              <a:t>da Tecnologia Social?</a:t>
            </a:r>
          </a:p>
          <a:p>
            <a:pPr marL="457200" indent="-457200">
              <a:buFontTx/>
              <a:buChar char="-"/>
            </a:pPr>
            <a:endParaRPr lang="pt-BR" sz="3200" dirty="0">
              <a:solidFill>
                <a:schemeClr val="bg1"/>
              </a:solidFill>
              <a:latin typeface="+mj-lt"/>
            </a:endParaRPr>
          </a:p>
          <a:p>
            <a:r>
              <a:rPr lang="pt-BR" sz="3200" dirty="0">
                <a:solidFill>
                  <a:schemeClr val="bg1"/>
                </a:solidFill>
                <a:latin typeface="+mj-lt"/>
              </a:rPr>
              <a:t>Se SIM para as 2 perguntas, PARABÉNS!</a:t>
            </a:r>
          </a:p>
          <a:p>
            <a:r>
              <a:rPr lang="pt-BR" sz="3200" dirty="0">
                <a:solidFill>
                  <a:schemeClr val="bg1"/>
                </a:solidFill>
                <a:latin typeface="+mj-lt"/>
              </a:rPr>
              <a:t>Se NÃO para 1 ou 2 perguntas, vamos continuar conversando?</a:t>
            </a:r>
          </a:p>
        </p:txBody>
      </p:sp>
    </p:spTree>
    <p:extLst>
      <p:ext uri="{BB962C8B-B14F-4D97-AF65-F5344CB8AC3E}">
        <p14:creationId xmlns:p14="http://schemas.microsoft.com/office/powerpoint/2010/main" val="986426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529" y="-64312"/>
            <a:ext cx="12300933" cy="7048435"/>
            <a:chOff x="-529" y="-64312"/>
            <a:chExt cx="12300933" cy="7048435"/>
          </a:xfrm>
        </p:grpSpPr>
        <p:pic>
          <p:nvPicPr>
            <p:cNvPr id="45" name="Imagem 4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29" y="-64312"/>
              <a:ext cx="12300933" cy="7048435"/>
            </a:xfrm>
            <a:prstGeom prst="rect">
              <a:avLst/>
            </a:prstGeom>
          </p:spPr>
        </p:pic>
        <p:pic>
          <p:nvPicPr>
            <p:cNvPr id="14" name="Imagem 13"/>
            <p:cNvPicPr>
              <a:picLocks noChangeAspect="1"/>
            </p:cNvPicPr>
            <p:nvPr/>
          </p:nvPicPr>
          <p:blipFill rotWithShape="1">
            <a:blip r:embed="rId2"/>
            <a:srcRect l="33370" r="31913"/>
            <a:stretch/>
          </p:blipFill>
          <p:spPr>
            <a:xfrm flipH="1">
              <a:off x="-1" y="-64312"/>
              <a:ext cx="4270501" cy="7048435"/>
            </a:xfrm>
            <a:prstGeom prst="rect">
              <a:avLst/>
            </a:prstGeom>
          </p:spPr>
        </p:pic>
      </p:grpSp>
      <p:sp>
        <p:nvSpPr>
          <p:cNvPr id="13" name="Retângulo 12">
            <a:extLst>
              <a:ext uri="{FF2B5EF4-FFF2-40B4-BE49-F238E27FC236}">
                <a16:creationId xmlns:a16="http://schemas.microsoft.com/office/drawing/2014/main" id="{E0A83921-C0CE-491B-B59A-D6B4F1DA670F}"/>
              </a:ext>
            </a:extLst>
          </p:cNvPr>
          <p:cNvSpPr/>
          <p:nvPr/>
        </p:nvSpPr>
        <p:spPr>
          <a:xfrm>
            <a:off x="7087346" y="2095825"/>
            <a:ext cx="228780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pt-BR" sz="3600" b="1" dirty="0">
                <a:solidFill>
                  <a:srgbClr val="FFE400"/>
                </a:solidFill>
                <a:latin typeface="Segoe Print" panose="02000600000000000000" pitchFamily="2" charset="0"/>
              </a:rPr>
              <a:t>Obrigado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AF8DD503-5BE2-405D-B3E3-9459AB9FA8A1}"/>
              </a:ext>
            </a:extLst>
          </p:cNvPr>
          <p:cNvSpPr/>
          <p:nvPr/>
        </p:nvSpPr>
        <p:spPr>
          <a:xfrm>
            <a:off x="0" y="-64312"/>
            <a:ext cx="4664973" cy="69356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BE67492-36EA-416B-8F3A-4F0F0A62A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52" y="2418991"/>
            <a:ext cx="3306430" cy="1223406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0" y="6331386"/>
            <a:ext cx="12256382" cy="540262"/>
            <a:chOff x="116059" y="4699065"/>
            <a:chExt cx="12256382" cy="540262"/>
          </a:xfrm>
        </p:grpSpPr>
        <p:sp>
          <p:nvSpPr>
            <p:cNvPr id="7" name="Retângulo 6"/>
            <p:cNvSpPr/>
            <p:nvPr/>
          </p:nvSpPr>
          <p:spPr>
            <a:xfrm>
              <a:off x="116059" y="5120184"/>
              <a:ext cx="12192000" cy="119143"/>
            </a:xfrm>
            <a:prstGeom prst="rect">
              <a:avLst/>
            </a:prstGeom>
            <a:solidFill>
              <a:srgbClr val="005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2261032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7185317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02729" y="4699065"/>
              <a:ext cx="569712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4940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céu, ao ar livre, natureza, colina&#10;&#10;Descrição gerada com muito alta confiança">
            <a:extLst>
              <a:ext uri="{FF2B5EF4-FFF2-40B4-BE49-F238E27FC236}">
                <a16:creationId xmlns:a16="http://schemas.microsoft.com/office/drawing/2014/main" id="{BE46A691-3E78-42D9-94F8-7F9317AFF3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92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2C4FAAD1-7234-4882-B690-E238090FD791}"/>
              </a:ext>
            </a:extLst>
          </p:cNvPr>
          <p:cNvSpPr/>
          <p:nvPr/>
        </p:nvSpPr>
        <p:spPr>
          <a:xfrm>
            <a:off x="-1" y="4302504"/>
            <a:ext cx="121919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Objetivo: Possibilitar que as pessoas atinjam o máximo de suas potencialidades para construírem um mundo melhor com uma </a:t>
            </a:r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cultura de paz e compaixão</a:t>
            </a: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 Tecnologia Social trabalha com desenvolvimento humano, focando em habilidades pessoais e relacionais, promovendo um </a:t>
            </a:r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melhor cuidado de si mesmo e dos outros</a:t>
            </a: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t-B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061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-126127"/>
            <a:ext cx="12191999" cy="6969121"/>
            <a:chOff x="0" y="0"/>
            <a:chExt cx="12191999" cy="696912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65"/>
            <a:stretch/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3" name="Retângulo 2"/>
            <p:cNvSpPr/>
            <p:nvPr/>
          </p:nvSpPr>
          <p:spPr>
            <a:xfrm rot="21403914">
              <a:off x="8579611" y="3704807"/>
              <a:ext cx="2427890" cy="3264314"/>
            </a:xfrm>
            <a:prstGeom prst="rect">
              <a:avLst/>
            </a:prstGeom>
            <a:solidFill>
              <a:srgbClr val="F5F3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0" y="6331386"/>
            <a:ext cx="12256382" cy="540262"/>
            <a:chOff x="116059" y="4699065"/>
            <a:chExt cx="12256382" cy="540262"/>
          </a:xfrm>
        </p:grpSpPr>
        <p:sp>
          <p:nvSpPr>
            <p:cNvPr id="16" name="Retângulo 15"/>
            <p:cNvSpPr/>
            <p:nvPr/>
          </p:nvSpPr>
          <p:spPr>
            <a:xfrm>
              <a:off x="116059" y="5120184"/>
              <a:ext cx="12192000" cy="119143"/>
            </a:xfrm>
            <a:prstGeom prst="rect">
              <a:avLst/>
            </a:prstGeom>
            <a:solidFill>
              <a:srgbClr val="005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2261032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/>
            <p:cNvSpPr/>
            <p:nvPr/>
          </p:nvSpPr>
          <p:spPr>
            <a:xfrm>
              <a:off x="7185317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9" name="Imagem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2729" y="4699065"/>
              <a:ext cx="569712" cy="540000"/>
            </a:xfrm>
            <a:prstGeom prst="rect">
              <a:avLst/>
            </a:prstGeom>
          </p:spPr>
        </p:pic>
      </p:grpSp>
      <p:pic>
        <p:nvPicPr>
          <p:cNvPr id="23" name="Imagem 22">
            <a:extLst>
              <a:ext uri="{FF2B5EF4-FFF2-40B4-BE49-F238E27FC236}">
                <a16:creationId xmlns:a16="http://schemas.microsoft.com/office/drawing/2014/main" id="{2E38082E-396D-4C36-8824-D1CC6E4E18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879" y="2039794"/>
            <a:ext cx="5420943" cy="1534230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2AA55978-079E-48CC-9CF8-BA817C58FD3F}"/>
              </a:ext>
            </a:extLst>
          </p:cNvPr>
          <p:cNvSpPr txBox="1"/>
          <p:nvPr/>
        </p:nvSpPr>
        <p:spPr>
          <a:xfrm>
            <a:off x="3178950" y="1482159"/>
            <a:ext cx="7176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Resultados prévios da Tecnologia Social</a:t>
            </a:r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9462EDF0-5384-4749-A9F1-4E7F31919F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351" y="4712833"/>
            <a:ext cx="3264644" cy="2176429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7430CDE5-BB12-478F-897D-D4E3DD9647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29" y="3787312"/>
            <a:ext cx="2129708" cy="327648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474409F1-E76C-434F-93D7-A142186024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969" y="4158831"/>
            <a:ext cx="3061613" cy="1711869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9A582242-8B0C-47E3-84DD-F09E54CCFA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210" y="4286446"/>
            <a:ext cx="2629499" cy="1384615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234A020C-617E-497B-BAE0-AB7BA8E112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461" y="3701196"/>
            <a:ext cx="3264644" cy="1232181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6F7E06DB-6BCD-479C-AFF5-F99961A2F0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637" y="5486989"/>
            <a:ext cx="3023289" cy="124488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EF337C3-F982-4336-A37B-0E19B2B960DB}"/>
              </a:ext>
            </a:extLst>
          </p:cNvPr>
          <p:cNvSpPr txBox="1"/>
          <p:nvPr/>
        </p:nvSpPr>
        <p:spPr>
          <a:xfrm>
            <a:off x="2895629" y="2550498"/>
            <a:ext cx="20908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rgbClr val="002060"/>
                </a:solidFill>
              </a:rPr>
              <a:t>+ 6 mil participantes</a:t>
            </a:r>
          </a:p>
          <a:p>
            <a:pPr algn="ctr"/>
            <a:r>
              <a:rPr lang="pt-BR" dirty="0">
                <a:solidFill>
                  <a:srgbClr val="002060"/>
                </a:solidFill>
              </a:rPr>
              <a:t>desde </a:t>
            </a:r>
            <a:r>
              <a:rPr lang="pt-BR" dirty="0" err="1">
                <a:solidFill>
                  <a:srgbClr val="002060"/>
                </a:solidFill>
              </a:rPr>
              <a:t>fev</a:t>
            </a:r>
            <a:r>
              <a:rPr lang="pt-BR" dirty="0">
                <a:solidFill>
                  <a:srgbClr val="002060"/>
                </a:solidFill>
              </a:rPr>
              <a:t>/2017</a:t>
            </a:r>
          </a:p>
        </p:txBody>
      </p:sp>
    </p:spTree>
    <p:extLst>
      <p:ext uri="{BB962C8B-B14F-4D97-AF65-F5344CB8AC3E}">
        <p14:creationId xmlns:p14="http://schemas.microsoft.com/office/powerpoint/2010/main" val="1043379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pessoa, interior, criança, parede&#10;&#10;Descrição gerada com muito alta confiança">
            <a:extLst>
              <a:ext uri="{FF2B5EF4-FFF2-40B4-BE49-F238E27FC236}">
                <a16:creationId xmlns:a16="http://schemas.microsoft.com/office/drawing/2014/main" id="{31E8D3D5-A25B-4FA0-970D-84A59DB588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1" b="503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94EB588-765B-4451-8FCD-687ABC9908AE}"/>
              </a:ext>
            </a:extLst>
          </p:cNvPr>
          <p:cNvSpPr txBox="1"/>
          <p:nvPr/>
        </p:nvSpPr>
        <p:spPr>
          <a:xfrm>
            <a:off x="150515" y="4756842"/>
            <a:ext cx="6991633" cy="1785104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5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O que a Tecnologia Social promove?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0" y="6331386"/>
            <a:ext cx="12256382" cy="540262"/>
            <a:chOff x="116059" y="4699065"/>
            <a:chExt cx="12256382" cy="540262"/>
          </a:xfrm>
        </p:grpSpPr>
        <p:sp>
          <p:nvSpPr>
            <p:cNvPr id="12" name="Retângulo 11"/>
            <p:cNvSpPr/>
            <p:nvPr/>
          </p:nvSpPr>
          <p:spPr>
            <a:xfrm>
              <a:off x="116059" y="5120184"/>
              <a:ext cx="12192000" cy="119143"/>
            </a:xfrm>
            <a:prstGeom prst="rect">
              <a:avLst/>
            </a:prstGeom>
            <a:solidFill>
              <a:srgbClr val="005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2261032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/>
            <p:cNvSpPr/>
            <p:nvPr/>
          </p:nvSpPr>
          <p:spPr>
            <a:xfrm>
              <a:off x="7185317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2729" y="4699065"/>
              <a:ext cx="569712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1323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Uma imagem contendo ao ar livre, pessoa, chão, grama&#10;&#10;Descrição gerada com muito alta confiança">
            <a:extLst>
              <a:ext uri="{FF2B5EF4-FFF2-40B4-BE49-F238E27FC236}">
                <a16:creationId xmlns:a16="http://schemas.microsoft.com/office/drawing/2014/main" id="{051B4CB1-7FF6-478A-8C44-926CF599CE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65"/>
          <a:stretch/>
        </p:blipFill>
        <p:spPr>
          <a:xfrm>
            <a:off x="0" y="0"/>
            <a:ext cx="12220049" cy="6858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A358990D-37AF-44AF-994D-A19B5C1B0121}"/>
              </a:ext>
            </a:extLst>
          </p:cNvPr>
          <p:cNvSpPr/>
          <p:nvPr/>
        </p:nvSpPr>
        <p:spPr>
          <a:xfrm>
            <a:off x="107577" y="2673679"/>
            <a:ext cx="8440075" cy="285334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Uma das habilidades mais demandadas até 2020 será a  </a:t>
            </a:r>
          </a:p>
          <a:p>
            <a:pPr>
              <a:lnSpc>
                <a:spcPct val="120000"/>
              </a:lnSpc>
            </a:pPr>
            <a:r>
              <a:rPr lang="pt-B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 </a:t>
            </a:r>
            <a:r>
              <a:rPr lang="pt-BR" sz="6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gestão das emoções.</a:t>
            </a:r>
            <a:endParaRPr lang="pt-BR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A358990D-37AF-44AF-994D-A19B5C1B0121}"/>
              </a:ext>
            </a:extLst>
          </p:cNvPr>
          <p:cNvSpPr/>
          <p:nvPr/>
        </p:nvSpPr>
        <p:spPr>
          <a:xfrm>
            <a:off x="107577" y="6406576"/>
            <a:ext cx="8839200" cy="345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Fonte: Fórum Econômico Mundial, 2016</a:t>
            </a:r>
          </a:p>
        </p:txBody>
      </p:sp>
      <p:grpSp>
        <p:nvGrpSpPr>
          <p:cNvPr id="46" name="Grupo 45"/>
          <p:cNvGrpSpPr/>
          <p:nvPr/>
        </p:nvGrpSpPr>
        <p:grpSpPr>
          <a:xfrm>
            <a:off x="0" y="6331386"/>
            <a:ext cx="12256382" cy="540262"/>
            <a:chOff x="116059" y="4699065"/>
            <a:chExt cx="12256382" cy="540262"/>
          </a:xfrm>
        </p:grpSpPr>
        <p:sp>
          <p:nvSpPr>
            <p:cNvPr id="47" name="Retângulo 46"/>
            <p:cNvSpPr/>
            <p:nvPr/>
          </p:nvSpPr>
          <p:spPr>
            <a:xfrm>
              <a:off x="116059" y="5120184"/>
              <a:ext cx="12192000" cy="119143"/>
            </a:xfrm>
            <a:prstGeom prst="rect">
              <a:avLst/>
            </a:prstGeom>
            <a:solidFill>
              <a:srgbClr val="005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/>
          </p:nvSpPr>
          <p:spPr>
            <a:xfrm>
              <a:off x="2261032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/>
          </p:nvSpPr>
          <p:spPr>
            <a:xfrm>
              <a:off x="7185317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0" name="Imagem 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2729" y="4699065"/>
              <a:ext cx="569712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807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ao ar livre, céu, pôr do sol&#10;&#10;Descrição gerada com muito alta confiança">
            <a:extLst>
              <a:ext uri="{FF2B5EF4-FFF2-40B4-BE49-F238E27FC236}">
                <a16:creationId xmlns:a16="http://schemas.microsoft.com/office/drawing/2014/main" id="{D3214288-FEFA-452A-85CE-01C64CBB44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" b="1788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Título 2">
            <a:extLst>
              <a:ext uri="{FF2B5EF4-FFF2-40B4-BE49-F238E27FC236}">
                <a16:creationId xmlns:a16="http://schemas.microsoft.com/office/drawing/2014/main" id="{1A576F5A-7ECC-4921-9DB3-28C81B78D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4346713"/>
            <a:ext cx="11656204" cy="2363576"/>
          </a:xfrm>
        </p:spPr>
        <p:txBody>
          <a:bodyPr>
            <a:normAutofit/>
          </a:bodyPr>
          <a:lstStyle/>
          <a:p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Consciência individual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Atenção Plena – autoconhecimento e autogestão.</a:t>
            </a:r>
            <a:b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Consciência social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Habilidades socioemocionais e Comunicação Não Violenta.</a:t>
            </a:r>
            <a:b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Consciência coletiva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Gratidão e perseverança.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C4FAAD1-7234-4882-B690-E238090FD791}"/>
              </a:ext>
            </a:extLst>
          </p:cNvPr>
          <p:cNvSpPr/>
          <p:nvPr/>
        </p:nvSpPr>
        <p:spPr>
          <a:xfrm>
            <a:off x="304801" y="382349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Tecnologia Social desenvolve: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F6C705E-53EC-4F3F-855A-5F14EE6B57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410" y="147711"/>
            <a:ext cx="2297315" cy="848793"/>
          </a:xfrm>
          <a:prstGeom prst="rect">
            <a:avLst/>
          </a:prstGeom>
          <a:solidFill>
            <a:schemeClr val="bg1">
              <a:alpha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169276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ao ar livre, céu, homem, pôr do sol&#10;&#10;Descrição gerada com muito alta confiança">
            <a:extLst>
              <a:ext uri="{FF2B5EF4-FFF2-40B4-BE49-F238E27FC236}">
                <a16:creationId xmlns:a16="http://schemas.microsoft.com/office/drawing/2014/main" id="{6C4C74B8-3DA7-486D-9252-6526B8262E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89E5497-664A-4975-839C-FBAF81802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725" y="168266"/>
            <a:ext cx="12192000" cy="1300316"/>
          </a:xfrm>
        </p:spPr>
        <p:txBody>
          <a:bodyPr>
            <a:normAutofit/>
          </a:bodyPr>
          <a:lstStyle/>
          <a:p>
            <a:pPr algn="ctr"/>
            <a:r>
              <a:rPr lang="pt-BR" sz="5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Conhecendo melhor a escola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5AC14BE-F83F-4D04-8D04-8DCEF97F1D3F}"/>
              </a:ext>
            </a:extLst>
          </p:cNvPr>
          <p:cNvSpPr txBox="1"/>
          <p:nvPr/>
        </p:nvSpPr>
        <p:spPr>
          <a:xfrm>
            <a:off x="118164" y="2849652"/>
            <a:ext cx="6642854" cy="461665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Quais os principais desafios de outros funcionários?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18F848A-9C58-4093-9FA7-ED721079CDD8}"/>
              </a:ext>
            </a:extLst>
          </p:cNvPr>
          <p:cNvSpPr txBox="1"/>
          <p:nvPr/>
        </p:nvSpPr>
        <p:spPr>
          <a:xfrm>
            <a:off x="6096000" y="2176416"/>
            <a:ext cx="5773282" cy="461665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Quais os principais desafios dos professores?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6CFDB02-535C-4C45-AEEC-9FEF27C1C5CB}"/>
              </a:ext>
            </a:extLst>
          </p:cNvPr>
          <p:cNvSpPr txBox="1"/>
          <p:nvPr/>
        </p:nvSpPr>
        <p:spPr>
          <a:xfrm>
            <a:off x="2224155" y="4397247"/>
            <a:ext cx="2430871" cy="461665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Vamos conversar!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2601A60-EEFB-43F3-94B4-9529CE5E326E}"/>
              </a:ext>
            </a:extLst>
          </p:cNvPr>
          <p:cNvSpPr txBox="1"/>
          <p:nvPr/>
        </p:nvSpPr>
        <p:spPr>
          <a:xfrm>
            <a:off x="6096001" y="3522888"/>
            <a:ext cx="5773281" cy="461665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Quais os principais desafios dos alunos?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ADDF4FB-086D-40BC-B93F-A4B9A4F068BA}"/>
              </a:ext>
            </a:extLst>
          </p:cNvPr>
          <p:cNvSpPr txBox="1"/>
          <p:nvPr/>
        </p:nvSpPr>
        <p:spPr>
          <a:xfrm>
            <a:off x="706982" y="1503180"/>
            <a:ext cx="5465218" cy="461665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Quais os principais desafios da escola?</a:t>
            </a:r>
          </a:p>
        </p:txBody>
      </p:sp>
    </p:spTree>
    <p:extLst>
      <p:ext uri="{BB962C8B-B14F-4D97-AF65-F5344CB8AC3E}">
        <p14:creationId xmlns:p14="http://schemas.microsoft.com/office/powerpoint/2010/main" val="723902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4">
            <a:extLst>
              <a:ext uri="{FF2B5EF4-FFF2-40B4-BE49-F238E27FC236}">
                <a16:creationId xmlns:a16="http://schemas.microsoft.com/office/drawing/2014/main" id="{7C2F4892-0CD9-4DD8-AE99-06F45CA55C0B}"/>
              </a:ext>
            </a:extLst>
          </p:cNvPr>
          <p:cNvGrpSpPr/>
          <p:nvPr/>
        </p:nvGrpSpPr>
        <p:grpSpPr>
          <a:xfrm>
            <a:off x="-300158" y="-126609"/>
            <a:ext cx="13101758" cy="6984609"/>
            <a:chOff x="-566319" y="-40943"/>
            <a:chExt cx="9710319" cy="5135121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BA0F2E29-5263-4337-BE9D-629483F7CA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09" b="8706"/>
            <a:stretch/>
          </p:blipFill>
          <p:spPr>
            <a:xfrm>
              <a:off x="4872251" y="-40943"/>
              <a:ext cx="4271749" cy="5131558"/>
            </a:xfrm>
            <a:prstGeom prst="rect">
              <a:avLst/>
            </a:prstGeom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C188DA23-A3D0-4982-9E67-929E7CEC0A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09" r="78328" b="8706"/>
            <a:stretch/>
          </p:blipFill>
          <p:spPr>
            <a:xfrm flipH="1">
              <a:off x="3946478" y="-40943"/>
              <a:ext cx="925773" cy="5131558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A339B0F9-A0D3-4AB3-AE6F-B60454715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09" r="78328" b="8706"/>
            <a:stretch/>
          </p:blipFill>
          <p:spPr>
            <a:xfrm flipH="1">
              <a:off x="2197290" y="-40943"/>
              <a:ext cx="925773" cy="5131558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BBC547CF-FA7A-40CB-9F41-7F6E23AC12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09" r="78328" b="8706"/>
            <a:stretch/>
          </p:blipFill>
          <p:spPr>
            <a:xfrm>
              <a:off x="3074159" y="-40943"/>
              <a:ext cx="925773" cy="5131558"/>
            </a:xfrm>
            <a:prstGeom prst="rect">
              <a:avLst/>
            </a:prstGeom>
          </p:spPr>
        </p:pic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51E6F6E1-EA3A-4632-8DE0-0CFD0EEDA0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09" r="78328" b="8706"/>
            <a:stretch/>
          </p:blipFill>
          <p:spPr>
            <a:xfrm>
              <a:off x="1271517" y="-40943"/>
              <a:ext cx="925773" cy="5131558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5393045D-8A9E-4EB5-A444-60EC26B10B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09" r="78328" b="8706"/>
            <a:stretch/>
          </p:blipFill>
          <p:spPr>
            <a:xfrm flipH="1">
              <a:off x="345744" y="-37380"/>
              <a:ext cx="925773" cy="5131558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5A7E8CFF-CF1B-4410-A7F1-1FAAD56E8C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09" r="78328" b="8706"/>
            <a:stretch/>
          </p:blipFill>
          <p:spPr>
            <a:xfrm>
              <a:off x="-566319" y="-40943"/>
              <a:ext cx="925773" cy="5131558"/>
            </a:xfrm>
            <a:prstGeom prst="rect">
              <a:avLst/>
            </a:prstGeom>
          </p:spPr>
        </p:pic>
      </p:grpSp>
      <p:sp>
        <p:nvSpPr>
          <p:cNvPr id="4" name="Título 2">
            <a:extLst>
              <a:ext uri="{FF2B5EF4-FFF2-40B4-BE49-F238E27FC236}">
                <a16:creationId xmlns:a16="http://schemas.microsoft.com/office/drawing/2014/main" id="{1A576F5A-7ECC-4921-9DB3-28C81B78D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8763329" cy="6678653"/>
          </a:xfrm>
        </p:spPr>
        <p:txBody>
          <a:bodyPr>
            <a:noAutofit/>
          </a:bodyPr>
          <a:lstStyle/>
          <a:p>
            <a:r>
              <a:rPr lang="pt-BR" sz="2400" b="1" dirty="0">
                <a:latin typeface="+mj-lt"/>
              </a:rPr>
              <a:t>Metodologia</a:t>
            </a:r>
            <a:br>
              <a:rPr lang="pt-BR" sz="2400" b="1" dirty="0">
                <a:latin typeface="+mj-lt"/>
              </a:rPr>
            </a:br>
            <a:br>
              <a:rPr lang="pt-BR" sz="2400" b="1" dirty="0">
                <a:latin typeface="+mj-lt"/>
              </a:rPr>
            </a:br>
            <a:r>
              <a:rPr lang="pt-BR" sz="2400" dirty="0">
                <a:latin typeface="+mj-lt"/>
              </a:rPr>
              <a:t>Como é melhor?</a:t>
            </a:r>
            <a:br>
              <a:rPr lang="pt-BR" sz="2400" dirty="0">
                <a:latin typeface="+mj-lt"/>
              </a:rPr>
            </a:br>
            <a:br>
              <a:rPr lang="pt-BR" sz="2400" dirty="0">
                <a:latin typeface="+mj-lt"/>
              </a:rPr>
            </a:br>
            <a:r>
              <a:rPr lang="pt-BR" sz="2400" dirty="0">
                <a:latin typeface="+mj-lt"/>
              </a:rPr>
              <a:t>De 4 a 8 intervenções em um ano (idealmente 1 por mês). Cada intervenção é composta por:</a:t>
            </a:r>
            <a:br>
              <a:rPr lang="pt-BR" sz="2400" dirty="0">
                <a:latin typeface="+mj-lt"/>
              </a:rPr>
            </a:br>
            <a:r>
              <a:rPr lang="pt-BR" sz="2400" dirty="0">
                <a:latin typeface="+mj-lt"/>
              </a:rPr>
              <a:t>- Encontro com professores e funcionários (aprox. 2h).</a:t>
            </a:r>
            <a:br>
              <a:rPr lang="pt-BR" sz="2400" dirty="0">
                <a:latin typeface="+mj-lt"/>
              </a:rPr>
            </a:br>
            <a:r>
              <a:rPr lang="pt-BR" sz="2400" dirty="0">
                <a:latin typeface="+mj-lt"/>
              </a:rPr>
              <a:t>- Encontro com alunos (uma aula – aprox. 1h).</a:t>
            </a:r>
            <a:br>
              <a:rPr lang="pt-BR" sz="2400" dirty="0">
                <a:latin typeface="+mj-lt"/>
              </a:rPr>
            </a:br>
            <a:br>
              <a:rPr lang="pt-BR" sz="2400" dirty="0">
                <a:latin typeface="+mj-lt"/>
              </a:rPr>
            </a:br>
            <a:r>
              <a:rPr lang="pt-BR" sz="2400" dirty="0">
                <a:latin typeface="+mj-lt"/>
              </a:rPr>
              <a:t>Utilizamos atividades dinâmicas e divertidas.</a:t>
            </a:r>
            <a:br>
              <a:rPr lang="pt-BR" sz="2400" dirty="0">
                <a:latin typeface="+mj-lt"/>
              </a:rPr>
            </a:br>
            <a:br>
              <a:rPr lang="pt-BR" sz="2400" dirty="0">
                <a:latin typeface="+mj-lt"/>
              </a:rPr>
            </a:br>
            <a:r>
              <a:rPr lang="pt-BR" sz="2400" dirty="0">
                <a:latin typeface="+mj-lt"/>
              </a:rPr>
              <a:t>Temas abordados:</a:t>
            </a:r>
            <a:br>
              <a:rPr lang="pt-BR" sz="2400" dirty="0">
                <a:latin typeface="+mj-lt"/>
              </a:rPr>
            </a:br>
            <a:r>
              <a:rPr lang="pt-BR" sz="2400" dirty="0">
                <a:latin typeface="+mj-lt"/>
              </a:rPr>
              <a:t>1. Inteligência Emocional</a:t>
            </a:r>
            <a:br>
              <a:rPr lang="pt-BR" sz="2400" dirty="0">
                <a:latin typeface="+mj-lt"/>
              </a:rPr>
            </a:br>
            <a:r>
              <a:rPr lang="pt-BR" sz="2400" dirty="0">
                <a:latin typeface="+mj-lt"/>
              </a:rPr>
              <a:t>2. Atenção Plena (</a:t>
            </a:r>
            <a:r>
              <a:rPr lang="pt-BR" sz="2400" dirty="0" err="1">
                <a:latin typeface="+mj-lt"/>
              </a:rPr>
              <a:t>Mindfulness</a:t>
            </a:r>
            <a:r>
              <a:rPr lang="pt-BR" sz="2400" dirty="0">
                <a:latin typeface="+mj-lt"/>
              </a:rPr>
              <a:t>)</a:t>
            </a:r>
            <a:br>
              <a:rPr lang="pt-BR" sz="2400" dirty="0">
                <a:latin typeface="+mj-lt"/>
              </a:rPr>
            </a:br>
            <a:r>
              <a:rPr lang="pt-BR" sz="2400" dirty="0">
                <a:latin typeface="+mj-lt"/>
              </a:rPr>
              <a:t>3. Comunicação Não Violenta</a:t>
            </a:r>
            <a:br>
              <a:rPr lang="pt-BR" sz="2400" dirty="0">
                <a:latin typeface="+mj-lt"/>
              </a:rPr>
            </a:br>
            <a:r>
              <a:rPr lang="pt-BR" sz="2400" dirty="0">
                <a:latin typeface="+mj-lt"/>
              </a:rPr>
              <a:t>4. Empatia e Compaixão</a:t>
            </a:r>
            <a:br>
              <a:rPr lang="pt-BR" sz="2400" dirty="0">
                <a:latin typeface="+mj-lt"/>
              </a:rPr>
            </a:br>
            <a:r>
              <a:rPr lang="pt-BR" sz="2400" dirty="0">
                <a:latin typeface="+mj-lt"/>
              </a:rPr>
              <a:t>5. Perseverança</a:t>
            </a:r>
            <a:br>
              <a:rPr lang="pt-BR" sz="2400" dirty="0">
                <a:latin typeface="+mj-lt"/>
              </a:rPr>
            </a:br>
            <a:r>
              <a:rPr lang="pt-BR" sz="2400" dirty="0">
                <a:latin typeface="+mj-lt"/>
              </a:rPr>
              <a:t>6. Otimismo</a:t>
            </a:r>
            <a:br>
              <a:rPr lang="pt-BR" sz="2400" dirty="0">
                <a:latin typeface="+mj-lt"/>
              </a:rPr>
            </a:br>
            <a:r>
              <a:rPr lang="pt-BR" sz="2400" dirty="0">
                <a:latin typeface="+mj-lt"/>
              </a:rPr>
              <a:t>7. Gratidão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DD2841D7-E4BD-4F05-8B5A-3FD534BDF8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130" y="179347"/>
            <a:ext cx="2297315" cy="848793"/>
          </a:xfrm>
          <a:prstGeom prst="rect">
            <a:avLst/>
          </a:prstGeom>
          <a:solidFill>
            <a:schemeClr val="bg1">
              <a:alpha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890456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4DF22A9-8CEE-4897-996E-C5AA413368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BE3EE58-40BD-4385-BD4F-37DC20138EA5}"/>
              </a:ext>
            </a:extLst>
          </p:cNvPr>
          <p:cNvSpPr txBox="1"/>
          <p:nvPr/>
        </p:nvSpPr>
        <p:spPr>
          <a:xfrm>
            <a:off x="1066798" y="4977218"/>
            <a:ext cx="28216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+mj-lt"/>
              </a:rPr>
              <a:t>Alguma dúvida?</a:t>
            </a:r>
          </a:p>
        </p:txBody>
      </p:sp>
    </p:spTree>
    <p:extLst>
      <p:ext uri="{BB962C8B-B14F-4D97-AF65-F5344CB8AC3E}">
        <p14:creationId xmlns:p14="http://schemas.microsoft.com/office/powerpoint/2010/main" val="19358482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2038</TotalTime>
  <Words>204</Words>
  <Application>Microsoft Office PowerPoint</Application>
  <PresentationFormat>Widescreen</PresentationFormat>
  <Paragraphs>37</Paragraphs>
  <Slides>11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Dax</vt:lpstr>
      <vt:lpstr>Gill Sans MT</vt:lpstr>
      <vt:lpstr>Segoe Print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Consciência individual: Atenção Plena – autoconhecimento e autogestão.  Consciência social: Habilidades socioemocionais e Comunicação Não Violenta.  Consciência coletiva: Gratidão e perseverança.</vt:lpstr>
      <vt:lpstr>Conhecendo melhor a escola</vt:lpstr>
      <vt:lpstr>Metodologia  Como é melhor?  De 4 a 8 intervenções em um ano (idealmente 1 por mês). Cada intervenção é composta por: - Encontro com professores e funcionários (aprox. 2h). - Encontro com alunos (uma aula – aprox. 1h).  Utilizamos atividades dinâmicas e divertidas.  Temas abordados: 1. Inteligência Emocional 2. Atenção Plena (Mindfulness) 3. Comunicação Não Violenta 4. Empatia e Compaixão 5. Perseverança 6. Otimismo 7. Gratidão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Eduardo Pacifico</dc:creator>
  <cp:lastModifiedBy>Eduardo Pacifico</cp:lastModifiedBy>
  <cp:revision>3</cp:revision>
  <dcterms:created xsi:type="dcterms:W3CDTF">2019-04-02T14:26:53Z</dcterms:created>
  <dcterms:modified xsi:type="dcterms:W3CDTF">2019-04-04T00:25:29Z</dcterms:modified>
</cp:coreProperties>
</file>