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77" r:id="rId2"/>
    <p:sldId id="576" r:id="rId3"/>
    <p:sldId id="578" r:id="rId4"/>
    <p:sldId id="409" r:id="rId5"/>
    <p:sldId id="390" r:id="rId6"/>
    <p:sldId id="573" r:id="rId7"/>
    <p:sldId id="579" r:id="rId8"/>
    <p:sldId id="531" r:id="rId9"/>
    <p:sldId id="430" r:id="rId10"/>
    <p:sldId id="550" r:id="rId11"/>
    <p:sldId id="399" r:id="rId12"/>
    <p:sldId id="400" r:id="rId13"/>
    <p:sldId id="431" r:id="rId14"/>
    <p:sldId id="372" r:id="rId15"/>
    <p:sldId id="401" r:id="rId16"/>
    <p:sldId id="421" r:id="rId17"/>
    <p:sldId id="432" r:id="rId18"/>
    <p:sldId id="433" r:id="rId19"/>
    <p:sldId id="402" r:id="rId20"/>
    <p:sldId id="357" r:id="rId21"/>
    <p:sldId id="445" r:id="rId22"/>
    <p:sldId id="446" r:id="rId23"/>
    <p:sldId id="447" r:id="rId24"/>
    <p:sldId id="448" r:id="rId25"/>
    <p:sldId id="564" r:id="rId26"/>
    <p:sldId id="449" r:id="rId27"/>
    <p:sldId id="450" r:id="rId28"/>
    <p:sldId id="549" r:id="rId29"/>
    <p:sldId id="560" r:id="rId30"/>
    <p:sldId id="552" r:id="rId31"/>
    <p:sldId id="553" r:id="rId32"/>
    <p:sldId id="562" r:id="rId33"/>
    <p:sldId id="565" r:id="rId34"/>
    <p:sldId id="575" r:id="rId35"/>
    <p:sldId id="561" r:id="rId36"/>
    <p:sldId id="563" r:id="rId37"/>
    <p:sldId id="443" r:id="rId38"/>
    <p:sldId id="574" r:id="rId39"/>
    <p:sldId id="554" r:id="rId40"/>
    <p:sldId id="556" r:id="rId41"/>
    <p:sldId id="557" r:id="rId42"/>
    <p:sldId id="555" r:id="rId43"/>
    <p:sldId id="551" r:id="rId44"/>
    <p:sldId id="558" r:id="rId45"/>
    <p:sldId id="383" r:id="rId46"/>
    <p:sldId id="393" r:id="rId47"/>
    <p:sldId id="548" r:id="rId48"/>
    <p:sldId id="547" r:id="rId49"/>
    <p:sldId id="436" r:id="rId50"/>
    <p:sldId id="428" r:id="rId51"/>
    <p:sldId id="566" r:id="rId52"/>
    <p:sldId id="527" r:id="rId53"/>
    <p:sldId id="546" r:id="rId54"/>
    <p:sldId id="580" r:id="rId55"/>
    <p:sldId id="545" r:id="rId56"/>
    <p:sldId id="329" r:id="rId57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8F8F8"/>
    <a:srgbClr val="FCFCFC"/>
    <a:srgbClr val="075E93"/>
    <a:srgbClr val="808183"/>
    <a:srgbClr val="D6D7D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4899" autoAdjust="0"/>
  </p:normalViewPr>
  <p:slideViewPr>
    <p:cSldViewPr snapToGrid="0" snapToObjects="1">
      <p:cViewPr varScale="1">
        <p:scale>
          <a:sx n="58" d="100"/>
          <a:sy n="58" d="100"/>
        </p:scale>
        <p:origin x="10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DCDB2E94-714B-4AE2-8088-3F2B973D27D8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fld id="{084BBEF7-EA76-4FD3-BBF2-8BC64CD9CD3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1D49A7E4-4A1E-424A-84F4-A34BE7B4844E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Clique para editar os estilos de texto mestres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fld id="{F69AC7FD-B396-4BE1-BF67-567633CCC64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231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9921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6168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1604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105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5598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365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1839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2879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Havia um rei que tinha 3 filhos. O primeiro era formoso e bem popular. Quando fez 21 anos, seu pai construiu um palácio na cidade para ele morar. O segundo filho era inteligente e também popular. Quando completou 21 anos, seu pai também construiu um palácio na cidade para ele. O terceiro filho não era formoso nem inteligente, e era antipático e impopular. Quando chegou aos 21 anos, os conselheiros do rei disseram: “Não há mais espaço na cidade. Construa um palácio extramuros para seu filho. Ordene que seja um palácio forte e envie alguns de seus guardas para protegê-lo dos malfeitores que vivem fora das muralhas da cidade”. O rei acatou a sugestão.</a:t>
            </a:r>
          </a:p>
          <a:p>
            <a:r>
              <a:rPr lang="pt-BR" dirty="0"/>
              <a:t>Um ano depois, o filho enviou uma mensagem ao pai: “Não posso viver aqui. Os malfeitores são fortes demais”. Os conselheiros disseram ao rei: “Construa outro palácio, maior e mais forte, a 30 quilômetros de distância da cidade e dos malfeitores. Com mais soldados, conseguirá resistir aos ataques das tribos nômades que passam por aquela rota”. Assim, o rei construiu tal palácio e enviou cem de seus soldados para protegê-lo.</a:t>
            </a:r>
          </a:p>
          <a:p>
            <a:r>
              <a:rPr lang="pt-BR" dirty="0"/>
              <a:t>Um ano depois, chegou uma mensagem do filho: “Não posso viver aqui. As tribos são fortes demais”. Assim, os conselheiros disseram: “Construa um castelo enorme, a 150 quilômetros de distância. Será grande o suficiente para abrigar 500 soldados e forte o bastante para resistir aos ataques dos povos que vivem além da fronteira”. O rei fez o que foi sugerido. Mas um ano depois, o filho enviou nova mensagem ao rei: “Pai, os ataques dos povos vizinhos são fortes demais. Eles atacaram duas vezes; temo que eu e seus soldados não resistamos caso ataquem novamente”.</a:t>
            </a:r>
          </a:p>
          <a:p>
            <a:r>
              <a:rPr lang="pt-BR" dirty="0"/>
              <a:t>E o rei disse aos seus conselheiros: “Deixem que ele venha para casa e more no palácio comigo. Pois é melhor aprender a amar meu filho do que gastar toda a energia e os recursos do meu reino mantendo-o a distância”.</a:t>
            </a:r>
          </a:p>
          <a:p>
            <a:r>
              <a:rPr lang="pt-BR" dirty="0"/>
              <a:t>Essa história do rei encerra uma lição importante: a longo prazo, é mais fácil e eficaz conviver com as dificuldades do que gastar recursos para combatê-las.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Fonte: livro Atenção Plena, de </a:t>
            </a:r>
            <a:r>
              <a:rPr lang="pt-BR" sz="1200" b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" pitchFamily="50" charset="0"/>
                <a:ea typeface="+mn-ea"/>
                <a:cs typeface="+mn-cs"/>
              </a:rPr>
              <a:t>Mark Williams e Danny </a:t>
            </a:r>
            <a:r>
              <a:rPr lang="pt-BR" sz="1200" b="0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" pitchFamily="50" charset="0"/>
                <a:ea typeface="+mn-ea"/>
                <a:cs typeface="+mn-cs"/>
              </a:rPr>
              <a:t>Penman</a:t>
            </a:r>
            <a:r>
              <a:rPr lang="pt-BR" sz="1200" b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4085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3467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8097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Etapas: segurar, ver, tocar, cheirar, sentir, mastigar, engolir, efeitos posteriores.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0899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933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72023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8934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1197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6903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7430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Dois monges caminhavam por uma estrada. Eles pertenciam a uma ordem que não lhes permitia tocar em mulheres. Ao chegarem na beira de um rio, uma moça pediu ajuda. A família dela estava do outro lado e ela não conseguia atravessar o rio sozinha. O primeiro monge respondeu rapidamente:</a:t>
            </a:r>
          </a:p>
          <a:p>
            <a:pPr marL="171450" indent="-171450">
              <a:buFontTx/>
              <a:buChar char="-"/>
            </a:pPr>
            <a:r>
              <a:rPr lang="pt-BR" dirty="0"/>
              <a:t>Não posso lhe ajudar. Não posso tocar em mulheres.</a:t>
            </a:r>
          </a:p>
          <a:p>
            <a:pPr marL="0" indent="0">
              <a:buFontTx/>
              <a:buNone/>
            </a:pPr>
            <a:r>
              <a:rPr lang="pt-BR" dirty="0"/>
              <a:t>O segundo monge deu o braço para a mulher e atravessaram juntos o rio.</a:t>
            </a:r>
          </a:p>
          <a:p>
            <a:pPr marL="0" indent="0">
              <a:buFontTx/>
              <a:buNone/>
            </a:pPr>
            <a:r>
              <a:rPr lang="pt-BR" dirty="0"/>
              <a:t>O primeiro monge ficou incomodado, mas permaneceu em silêncio. Passaram mais dois dias caminhando. Quando estavam quase chegando em seu destino, o primeiro monge falou:</a:t>
            </a:r>
          </a:p>
          <a:p>
            <a:pPr marL="171450" indent="-171450">
              <a:buFontTx/>
              <a:buChar char="-"/>
            </a:pPr>
            <a:r>
              <a:rPr lang="pt-BR" dirty="0"/>
              <a:t>Eu ainda não acreditou que você tocou naquela mulher. Que absurdo!</a:t>
            </a:r>
          </a:p>
          <a:p>
            <a:pPr marL="0" indent="0">
              <a:buFontTx/>
              <a:buNone/>
            </a:pPr>
            <a:r>
              <a:rPr lang="pt-BR" dirty="0"/>
              <a:t>O segundo monge calmamente respondeu:</a:t>
            </a:r>
          </a:p>
          <a:p>
            <a:pPr marL="0" indent="0">
              <a:buFontTx/>
              <a:buNone/>
            </a:pPr>
            <a:r>
              <a:rPr lang="pt-BR" dirty="0"/>
              <a:t>- Eu toquei, mas larguei ela dois dias atrás. Por que você ainda não a largou?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0458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7099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586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28533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4941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3200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2652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Brincadeira em duplas, que devem falar alternadamente. Na primeira vez, A fala “um”, B fala “dois”, A fala “três”, B fala “um” e assim por diante. Depois, para dificultar, substitua “um” por estalar o dedo, “dois” por bater no peito e “três” por bater palma.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0071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2028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5035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9947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964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25375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814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7263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135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0765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914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484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9488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151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9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5D315993-157C-4500-B6B0-58CD0CFC6D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888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8A14D8D7-BB60-44E0-8DD3-ECA8321FC0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55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b="14355"/>
          <a:stretch>
            <a:fillRect/>
          </a:stretch>
        </p:blipFill>
        <p:spPr bwMode="auto">
          <a:xfrm>
            <a:off x="0" y="3476625"/>
            <a:ext cx="34067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>
            <a:fillRect/>
          </a:stretch>
        </p:blipFill>
        <p:spPr bwMode="auto">
          <a:xfrm>
            <a:off x="10131425" y="330200"/>
            <a:ext cx="2060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26256" y="3266113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226255" y="5410588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176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F8E01209-D617-456B-84BB-6AD99AA65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64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2F0A9990-0E51-4AFF-9B87-F3FDDC22F5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269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>
            <a:fillRect/>
          </a:stretch>
        </p:blipFill>
        <p:spPr bwMode="auto">
          <a:xfrm>
            <a:off x="279400" y="0"/>
            <a:ext cx="17938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25" y="5262563"/>
            <a:ext cx="2374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780588" y="76200"/>
            <a:ext cx="2230437" cy="941388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3072444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5216919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8060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6D7D9">
                <a:alpha val="7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/>
        </p:blipFill>
        <p:spPr bwMode="auto">
          <a:xfrm>
            <a:off x="67054" y="1"/>
            <a:ext cx="1277441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47388" y="144463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95B6D360-5201-4ABC-AF58-991A24239A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18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CFCFC">
                <a:alpha val="4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67054" y="-1"/>
            <a:ext cx="1277441" cy="18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8F8F8">
                <a:alpha val="67843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3"/>
          <p:cNvGrpSpPr>
            <a:grpSpLocks noChangeAspect="1"/>
          </p:cNvGrpSpPr>
          <p:nvPr userDrawn="1"/>
        </p:nvGrpSpPr>
        <p:grpSpPr bwMode="auto">
          <a:xfrm>
            <a:off x="10866438" y="152400"/>
            <a:ext cx="1117600" cy="471488"/>
            <a:chOff x="2143125" y="4614863"/>
            <a:chExt cx="3302000" cy="1393825"/>
          </a:xfrm>
        </p:grpSpPr>
        <p:grpSp>
          <p:nvGrpSpPr>
            <p:cNvPr id="9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97A08747-3B12-47FE-A14E-CEC816CE18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7460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35"/>
            <a:ext cx="12214609" cy="68724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15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/>
          </p:cNvGrpSpPr>
          <p:nvPr userDrawn="1"/>
        </p:nvGrpSpPr>
        <p:grpSpPr bwMode="auto">
          <a:xfrm>
            <a:off x="2143125" y="4614863"/>
            <a:ext cx="3302000" cy="1393825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0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7654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587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16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3" y="6377941"/>
            <a:ext cx="2804159" cy="27916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3" y="6377941"/>
            <a:ext cx="2804159" cy="27916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44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09163" y="138113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333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alphaModFix amt="20000"/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" y="-124731"/>
            <a:ext cx="991560" cy="9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64850" y="174625"/>
            <a:ext cx="1135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7D058974-B5F2-4B79-A43D-53CF2C369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3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FFFFFF">
                <a:alpha val="3098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74132" y="1"/>
            <a:ext cx="736765" cy="6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907713" y="142875"/>
            <a:ext cx="1117600" cy="471488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AA2C3DF0-6F2A-45EE-8375-45CB3822E3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06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17636"/>
          <a:stretch>
            <a:fillRect/>
          </a:stretch>
        </p:blipFill>
        <p:spPr bwMode="auto">
          <a:xfrm>
            <a:off x="7810500" y="0"/>
            <a:ext cx="43815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2"/>
          <a:stretch>
            <a:fillRect/>
          </a:stretch>
        </p:blipFill>
        <p:spPr bwMode="auto">
          <a:xfrm>
            <a:off x="0" y="6007100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85363" y="5824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153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65993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EDD59983-4526-4055-A613-0218DA62F0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20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33509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C8C1A18F-344C-4C42-A23A-066EA85006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97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>
            <a:fillRect/>
          </a:stretch>
        </p:blipFill>
        <p:spPr bwMode="auto">
          <a:xfrm>
            <a:off x="0" y="2484438"/>
            <a:ext cx="4297363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311150"/>
            <a:ext cx="1987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935952" y="52032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4935952" y="2613497"/>
            <a:ext cx="7074078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0071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31" r:id="rId18"/>
    <p:sldLayoutId id="2147483948" r:id="rId19"/>
    <p:sldLayoutId id="2147483950" r:id="rId20"/>
    <p:sldLayoutId id="2147483952" r:id="rId2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pr.org/2008/08/21/93796200/to-lower-blood-pressure-open-up-and-say-om" TargetMode="External"/><Relationship Id="rId13" Type="http://schemas.openxmlformats.org/officeDocument/2006/relationships/image" Target="../media/image22.png"/><Relationship Id="rId3" Type="http://schemas.openxmlformats.org/officeDocument/2006/relationships/hyperlink" Target="https://www.ucdavis.edu/news/mindfulness-meditation-associated-lower-stress-hormone" TargetMode="External"/><Relationship Id="rId7" Type="http://schemas.openxmlformats.org/officeDocument/2006/relationships/hyperlink" Target="http://ard.bmj.com/content/early/2011/11/24/annrheumdis-2011-200351.short?g=w_ard_ahead_tab" TargetMode="Externa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nas.org/content/109/26/10570.abstract" TargetMode="External"/><Relationship Id="rId11" Type="http://schemas.openxmlformats.org/officeDocument/2006/relationships/hyperlink" Target="https://www.ncbi.nlm.nih.gov/pubmed/22820409" TargetMode="External"/><Relationship Id="rId5" Type="http://schemas.openxmlformats.org/officeDocument/2006/relationships/hyperlink" Target="http://www.wakehealth.edu/News-Releases/2016/Mindfulness_Meditation_Provides_Opioid-Free_Pain_Relief,_Study_Finds.htm" TargetMode="External"/><Relationship Id="rId10" Type="http://schemas.openxmlformats.org/officeDocument/2006/relationships/hyperlink" Target="http://www.psyn-journal.com/article/S0925-4927(10)00288-X/abstract" TargetMode="External"/><Relationship Id="rId4" Type="http://schemas.openxmlformats.org/officeDocument/2006/relationships/hyperlink" Target="https://www.ncbi.nlm.nih.gov/pubmed/12883106" TargetMode="External"/><Relationship Id="rId9" Type="http://schemas.openxmlformats.org/officeDocument/2006/relationships/hyperlink" Target="http://www.psychologicalscience.org/news/releases/brief-mindfulness-training-may-boost-test-scores-working-memory.html#.WOK3sPnyu00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jpg"/><Relationship Id="rId7" Type="http://schemas.openxmlformats.org/officeDocument/2006/relationships/image" Target="../media/image50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jpg"/><Relationship Id="rId7" Type="http://schemas.openxmlformats.org/officeDocument/2006/relationships/image" Target="../media/image50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4.jp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66B34-5796-4CFE-A104-63DE27437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5D88F8-68A3-463F-B515-1C8A0F2AD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BCB3C4-0D10-4329-9A4B-7EB9014E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64" y="-170719"/>
            <a:ext cx="12300933" cy="7048435"/>
          </a:xfrm>
          <a:prstGeom prst="rect">
            <a:avLst/>
          </a:prstGeom>
        </p:spPr>
      </p:pic>
      <p:grpSp>
        <p:nvGrpSpPr>
          <p:cNvPr id="5" name="Grupo 21">
            <a:extLst>
              <a:ext uri="{FF2B5EF4-FFF2-40B4-BE49-F238E27FC236}">
                <a16:creationId xmlns:a16="http://schemas.microsoft.com/office/drawing/2014/main" id="{FE4E7932-DBD7-48CD-A8F1-91753F9B4F3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86E3351-6CC1-408D-A335-47D92CCEEDAA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1D0DA77-D5A7-4B3B-B316-4F679741D311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58C480E-E108-4745-A9F2-7451B90B2DC3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8C33329-A9BE-4A1F-B620-2321A21B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2" name="Imagem 11" descr="frase.png">
            <a:extLst>
              <a:ext uri="{FF2B5EF4-FFF2-40B4-BE49-F238E27FC236}">
                <a16:creationId xmlns:a16="http://schemas.microsoft.com/office/drawing/2014/main" id="{7D2BA1F7-4506-4A93-BFDF-A2F062B4AA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3118" y="2756462"/>
            <a:ext cx="5633408" cy="672538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5489F7D-F1E9-4363-8BBE-B21AE6C30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49" y="700650"/>
            <a:ext cx="5320145" cy="177088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26C426-7289-4EFC-95FC-163433F7B320}"/>
              </a:ext>
            </a:extLst>
          </p:cNvPr>
          <p:cNvSpPr txBox="1"/>
          <p:nvPr/>
        </p:nvSpPr>
        <p:spPr>
          <a:xfrm>
            <a:off x="4437003" y="5624945"/>
            <a:ext cx="226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Atenção Plena</a:t>
            </a:r>
          </a:p>
        </p:txBody>
      </p:sp>
    </p:spTree>
    <p:extLst>
      <p:ext uri="{BB962C8B-B14F-4D97-AF65-F5344CB8AC3E}">
        <p14:creationId xmlns:p14="http://schemas.microsoft.com/office/powerpoint/2010/main" val="126008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E93E2F80-D437-41A3-9CC4-7F0F5ACEF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795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4DEA0F5-3076-4384-8612-1550D897DFEB}"/>
              </a:ext>
            </a:extLst>
          </p:cNvPr>
          <p:cNvSpPr txBox="1">
            <a:spLocks/>
          </p:cNvSpPr>
          <p:nvPr/>
        </p:nvSpPr>
        <p:spPr>
          <a:xfrm>
            <a:off x="7495309" y="3455429"/>
            <a:ext cx="4586571" cy="24915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Quem</a:t>
            </a:r>
            <a:r>
              <a:rPr lang="en-US" sz="2800" dirty="0">
                <a:latin typeface="+mn-lt"/>
              </a:rPr>
              <a:t> se </a:t>
            </a:r>
            <a:r>
              <a:rPr lang="en-US" sz="2800" dirty="0" err="1">
                <a:latin typeface="+mn-lt"/>
              </a:rPr>
              <a:t>lembra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detalhes</a:t>
            </a:r>
            <a:r>
              <a:rPr lang="en-US" sz="2800" dirty="0">
                <a:latin typeface="+mn-lt"/>
              </a:rPr>
              <a:t> do </a:t>
            </a:r>
            <a:r>
              <a:rPr lang="en-US" sz="2800" dirty="0" err="1">
                <a:latin typeface="+mn-lt"/>
              </a:rPr>
              <a:t>caminho</a:t>
            </a:r>
            <a:r>
              <a:rPr lang="en-US" sz="2800" dirty="0">
                <a:latin typeface="+mn-lt"/>
              </a:rPr>
              <a:t> para o </a:t>
            </a:r>
            <a:r>
              <a:rPr lang="en-US" sz="2800" dirty="0" err="1">
                <a:latin typeface="+mn-lt"/>
              </a:rPr>
              <a:t>trabalho</a:t>
            </a:r>
            <a:r>
              <a:rPr lang="en-US" sz="2800" dirty="0">
                <a:latin typeface="+mn-lt"/>
              </a:rPr>
              <a:t>?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Viu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árvores</a:t>
            </a:r>
            <a:r>
              <a:rPr lang="en-US" sz="2800" dirty="0">
                <a:latin typeface="+mn-lt"/>
              </a:rPr>
              <a:t>?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2800" dirty="0">
                <a:latin typeface="+mn-lt"/>
              </a:rPr>
              <a:t>Como </a:t>
            </a:r>
            <a:r>
              <a:rPr lang="en-US" sz="2800" dirty="0" err="1">
                <a:latin typeface="+mn-lt"/>
              </a:rPr>
              <a:t>estava</a:t>
            </a:r>
            <a:r>
              <a:rPr lang="en-US" sz="2800" dirty="0">
                <a:latin typeface="+mn-lt"/>
              </a:rPr>
              <a:t> o </a:t>
            </a:r>
            <a:r>
              <a:rPr lang="en-US" sz="2800" dirty="0" err="1">
                <a:latin typeface="+mn-lt"/>
              </a:rPr>
              <a:t>céu</a:t>
            </a:r>
            <a:r>
              <a:rPr lang="en-US" sz="2800" dirty="0">
                <a:latin typeface="+mn-lt"/>
              </a:rPr>
              <a:t>?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Qual</a:t>
            </a:r>
            <a:r>
              <a:rPr lang="en-US" sz="2800" dirty="0">
                <a:latin typeface="+mn-lt"/>
              </a:rPr>
              <a:t> era a </a:t>
            </a:r>
            <a:r>
              <a:rPr lang="en-US" sz="2800" dirty="0" err="1">
                <a:latin typeface="+mn-lt"/>
              </a:rPr>
              <a:t>temperatura</a:t>
            </a:r>
            <a:r>
              <a:rPr lang="en-US" sz="2800" dirty="0">
                <a:latin typeface="+mn-lt"/>
              </a:rPr>
              <a:t> do </a:t>
            </a:r>
            <a:r>
              <a:rPr lang="en-US" sz="2800" dirty="0" err="1">
                <a:latin typeface="+mn-lt"/>
              </a:rPr>
              <a:t>carro</a:t>
            </a:r>
            <a:r>
              <a:rPr lang="en-US" sz="2800" dirty="0">
                <a:latin typeface="+mn-lt"/>
              </a:rPr>
              <a:t> / </a:t>
            </a:r>
            <a:r>
              <a:rPr lang="en-US" sz="2800" dirty="0" err="1">
                <a:latin typeface="+mn-lt"/>
              </a:rPr>
              <a:t>ônibus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quando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você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entrou</a:t>
            </a:r>
            <a:r>
              <a:rPr lang="en-US" sz="2800" dirty="0">
                <a:latin typeface="+mn-lt"/>
              </a:rPr>
              <a:t>?</a:t>
            </a:r>
          </a:p>
        </p:txBody>
      </p:sp>
      <p:pic>
        <p:nvPicPr>
          <p:cNvPr id="4" name="Imagem 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6C0467A-00FE-414A-8431-E2E34F25B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35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1605116" y="975392"/>
            <a:ext cx="8981768" cy="2088411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Quanto tempo do seu dia você passa com a mente vagando? </a:t>
            </a:r>
            <a:br>
              <a:rPr lang="pt-BR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pt-B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Não atento ao presente?</a:t>
            </a:r>
          </a:p>
        </p:txBody>
      </p:sp>
      <p:sp>
        <p:nvSpPr>
          <p:cNvPr id="3" name="Título 2"/>
          <p:cNvSpPr txBox="1">
            <a:spLocks/>
          </p:cNvSpPr>
          <p:nvPr/>
        </p:nvSpPr>
        <p:spPr>
          <a:xfrm>
            <a:off x="0" y="3130284"/>
            <a:ext cx="12192000" cy="208841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sz="4800" dirty="0">
                <a:latin typeface="+mn-lt"/>
              </a:rPr>
              <a:t>46.9% do dia! (enquanto acordado)</a:t>
            </a:r>
          </a:p>
          <a:p>
            <a:pPr algn="ctr"/>
            <a:endParaRPr lang="pt-BR" sz="4800" dirty="0">
              <a:latin typeface="+mn-lt"/>
            </a:endParaRPr>
          </a:p>
          <a:p>
            <a:pPr algn="ctr"/>
            <a:r>
              <a:rPr lang="pt-BR" sz="4800" dirty="0">
                <a:latin typeface="+mn-lt"/>
              </a:rPr>
              <a:t>Maior infelicidade quanto mais a mente vaga...</a:t>
            </a:r>
          </a:p>
        </p:txBody>
      </p:sp>
      <p:sp>
        <p:nvSpPr>
          <p:cNvPr id="4" name="Seta: para Baixo 3"/>
          <p:cNvSpPr/>
          <p:nvPr/>
        </p:nvSpPr>
        <p:spPr>
          <a:xfrm>
            <a:off x="5773218" y="4038114"/>
            <a:ext cx="515040" cy="528383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Agrupar 5"/>
          <p:cNvGrpSpPr/>
          <p:nvPr/>
        </p:nvGrpSpPr>
        <p:grpSpPr>
          <a:xfrm>
            <a:off x="4488426" y="5378117"/>
            <a:ext cx="3215148" cy="1200480"/>
            <a:chOff x="442452" y="250077"/>
            <a:chExt cx="3427876" cy="1273756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3"/>
            <a:srcRect l="22379" t="26655" r="52331" b="59779"/>
            <a:stretch/>
          </p:blipFill>
          <p:spPr>
            <a:xfrm>
              <a:off x="442452" y="250077"/>
              <a:ext cx="3427876" cy="1033782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4"/>
            <a:srcRect l="35443" t="74362" r="36441" b="22137"/>
            <a:stretch/>
          </p:blipFill>
          <p:spPr>
            <a:xfrm>
              <a:off x="442452" y="1283859"/>
              <a:ext cx="3427876" cy="239974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BBC99B6B-E692-4784-A268-A96E1D48036E}"/>
              </a:ext>
            </a:extLst>
          </p:cNvPr>
          <p:cNvSpPr/>
          <p:nvPr/>
        </p:nvSpPr>
        <p:spPr>
          <a:xfrm>
            <a:off x="10586884" y="5999018"/>
            <a:ext cx="1605116" cy="858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C6BCD54-BB50-400A-90E0-969AF828E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1528" y="6199875"/>
            <a:ext cx="1235828" cy="4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9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0" y="3038167"/>
            <a:ext cx="12192000" cy="208841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Vamos diminuir esse problema?</a:t>
            </a:r>
            <a:endParaRPr lang="pt-B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A1CDE3C-7634-4B39-B24B-CE5F7DC4D99F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4AEB561-7E02-4C81-96B6-2BC022FDF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149" y="264138"/>
            <a:ext cx="2097575" cy="7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crianças brincando">
            <a:extLst>
              <a:ext uri="{FF2B5EF4-FFF2-40B4-BE49-F238E27FC236}">
                <a16:creationId xmlns:a16="http://schemas.microsoft.com/office/drawing/2014/main" id="{B3136D37-C344-41AD-B398-85F852C00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43BE8E5-C2D2-4897-9CFA-B2648F438971}"/>
              </a:ext>
            </a:extLst>
          </p:cNvPr>
          <p:cNvSpPr txBox="1">
            <a:spLocks/>
          </p:cNvSpPr>
          <p:nvPr/>
        </p:nvSpPr>
        <p:spPr>
          <a:xfrm>
            <a:off x="2826327" y="5689658"/>
            <a:ext cx="6539345" cy="74483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aquecer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O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mestre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mandou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0FF7A54-DF8A-4876-AD9E-FE12F39D8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45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968" y="2551837"/>
            <a:ext cx="4779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Antes, vamos respirar conscientemente um pouquinho?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518F0CE-0558-483F-B0F1-5816B26A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583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16978" y="2305615"/>
            <a:ext cx="4836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 Benefícios da técnica.</a:t>
            </a:r>
          </a:p>
          <a:p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2. Como executar. </a:t>
            </a:r>
          </a:p>
          <a:p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3. Como criar o hábito.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BD214F9-7390-41CC-8AAE-4365DE9B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26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806513"/>
            <a:ext cx="10972800" cy="1143000"/>
          </a:xfrm>
        </p:spPr>
        <p:txBody>
          <a:bodyPr/>
          <a:lstStyle/>
          <a:p>
            <a:r>
              <a:rPr lang="pt-BR" sz="4800" dirty="0">
                <a:latin typeface="+mj-lt"/>
              </a:rPr>
              <a:t>O que essa técnica não é: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34146" y="2057791"/>
            <a:ext cx="9659938" cy="4503738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Não é um remédio milagroso.</a:t>
            </a:r>
          </a:p>
          <a:p>
            <a:r>
              <a:rPr lang="pt-BR" dirty="0">
                <a:solidFill>
                  <a:schemeClr val="tx1"/>
                </a:solidFill>
              </a:rPr>
              <a:t>Não cura depressão.</a:t>
            </a:r>
          </a:p>
          <a:p>
            <a:r>
              <a:rPr lang="pt-BR" dirty="0">
                <a:solidFill>
                  <a:schemeClr val="tx1"/>
                </a:solidFill>
              </a:rPr>
              <a:t>Não cura ansiedade.</a:t>
            </a:r>
          </a:p>
          <a:p>
            <a:r>
              <a:rPr lang="pt-BR" dirty="0">
                <a:solidFill>
                  <a:schemeClr val="tx1"/>
                </a:solidFill>
              </a:rPr>
              <a:t>Não cura câncer.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Não é a salvação da humanidade!</a:t>
            </a:r>
          </a:p>
        </p:txBody>
      </p:sp>
      <p:sp>
        <p:nvSpPr>
          <p:cNvPr id="5" name="Símbolo de &quot;Não Permitido&quot; 4"/>
          <p:cNvSpPr/>
          <p:nvPr/>
        </p:nvSpPr>
        <p:spPr>
          <a:xfrm>
            <a:off x="6828502" y="2072800"/>
            <a:ext cx="2520000" cy="2520000"/>
          </a:xfrm>
          <a:prstGeom prst="noSmoking">
            <a:avLst>
              <a:gd name="adj" fmla="val 1214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701F6A7-3FBB-4CDF-BB5E-2107177A6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9342682-7675-4DBD-856E-014BE43D763F}"/>
              </a:ext>
            </a:extLst>
          </p:cNvPr>
          <p:cNvSpPr/>
          <p:nvPr/>
        </p:nvSpPr>
        <p:spPr>
          <a:xfrm>
            <a:off x="10765153" y="6167687"/>
            <a:ext cx="1329097" cy="63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84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35" y="173602"/>
            <a:ext cx="10972800" cy="1143000"/>
          </a:xfrm>
        </p:spPr>
        <p:txBody>
          <a:bodyPr/>
          <a:lstStyle/>
          <a:p>
            <a:r>
              <a:rPr lang="pt-BR" sz="4000" dirty="0">
                <a:latin typeface="+mj-lt"/>
              </a:rPr>
              <a:t>O que temos evidências que a prática da técnica pode fazer: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66421" y="1800793"/>
            <a:ext cx="9659938" cy="5374482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Reduz o estresse (literalmente) ao reduzir o </a:t>
            </a:r>
            <a:r>
              <a:rPr lang="pt-BR" sz="2400" dirty="0">
                <a:solidFill>
                  <a:schemeClr val="tx1"/>
                </a:solidFill>
                <a:hlinkClick r:id="rId3"/>
              </a:rPr>
              <a:t>hormônio cortisol</a:t>
            </a:r>
            <a:r>
              <a:rPr lang="pt-BR" sz="2400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Melhora o sistema </a:t>
            </a:r>
            <a:r>
              <a:rPr lang="pt-BR" sz="2400" dirty="0">
                <a:solidFill>
                  <a:schemeClr val="tx1"/>
                </a:solidFill>
                <a:hlinkClick r:id="rId4"/>
              </a:rPr>
              <a:t>imunológico</a:t>
            </a:r>
            <a:r>
              <a:rPr lang="pt-BR" sz="2400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Alivia a </a:t>
            </a:r>
            <a:r>
              <a:rPr lang="pt-BR" sz="2400" dirty="0">
                <a:solidFill>
                  <a:schemeClr val="tx1"/>
                </a:solidFill>
                <a:hlinkClick r:id="rId5"/>
              </a:rPr>
              <a:t>dor</a:t>
            </a:r>
            <a:r>
              <a:rPr lang="pt-BR" sz="2400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Protege contra </a:t>
            </a:r>
            <a:r>
              <a:rPr lang="pt-BR" sz="2400" dirty="0">
                <a:solidFill>
                  <a:schemeClr val="tx1"/>
                </a:solidFill>
                <a:hlinkClick r:id="rId6"/>
              </a:rPr>
              <a:t>doenças mentais</a:t>
            </a:r>
            <a:r>
              <a:rPr lang="pt-BR" sz="2400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Reduz a </a:t>
            </a:r>
            <a:r>
              <a:rPr lang="pt-BR" sz="2400" dirty="0">
                <a:solidFill>
                  <a:schemeClr val="tx1"/>
                </a:solidFill>
                <a:hlinkClick r:id="rId7"/>
              </a:rPr>
              <a:t>fadiga</a:t>
            </a:r>
            <a:r>
              <a:rPr lang="pt-BR" sz="2400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Reduz a </a:t>
            </a:r>
            <a:r>
              <a:rPr lang="pt-BR" sz="2400" dirty="0">
                <a:solidFill>
                  <a:schemeClr val="tx1"/>
                </a:solidFill>
                <a:hlinkClick r:id="rId8"/>
              </a:rPr>
              <a:t>pressão</a:t>
            </a:r>
            <a:r>
              <a:rPr lang="pt-BR" sz="2400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Melhora a </a:t>
            </a:r>
            <a:r>
              <a:rPr lang="pt-BR" sz="2400" dirty="0">
                <a:solidFill>
                  <a:schemeClr val="tx1"/>
                </a:solidFill>
                <a:hlinkClick r:id="rId9"/>
              </a:rPr>
              <a:t>memória</a:t>
            </a:r>
            <a:r>
              <a:rPr lang="pt-BR" sz="2400" dirty="0">
                <a:solidFill>
                  <a:schemeClr val="tx1"/>
                </a:solidFill>
              </a:rPr>
              <a:t>;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Melhora os processos de </a:t>
            </a:r>
            <a:r>
              <a:rPr lang="pt-BR" sz="2400" dirty="0">
                <a:solidFill>
                  <a:schemeClr val="tx1"/>
                </a:solidFill>
                <a:hlinkClick r:id="rId10"/>
              </a:rPr>
              <a:t>aprendizagem</a:t>
            </a:r>
            <a:r>
              <a:rPr lang="pt-BR" sz="2400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- Reduz o sentimento de </a:t>
            </a:r>
            <a:r>
              <a:rPr lang="pt-BR" sz="2400" dirty="0">
                <a:solidFill>
                  <a:schemeClr val="tx1"/>
                </a:solidFill>
                <a:hlinkClick r:id="rId11"/>
              </a:rPr>
              <a:t>solidão</a:t>
            </a:r>
            <a:r>
              <a:rPr lang="pt-B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0C105F8-6AAE-4809-9548-1AC88A95D5E7}"/>
              </a:ext>
            </a:extLst>
          </p:cNvPr>
          <p:cNvSpPr/>
          <p:nvPr/>
        </p:nvSpPr>
        <p:spPr>
          <a:xfrm>
            <a:off x="7486905" y="5359131"/>
            <a:ext cx="3849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rgbClr val="FF0000"/>
                </a:solidFill>
                <a:latin typeface="+mn-lt"/>
              </a:rPr>
              <a:t>E o mais incrível:</a:t>
            </a:r>
          </a:p>
          <a:p>
            <a:r>
              <a:rPr lang="pt-BR" sz="2000" dirty="0">
                <a:solidFill>
                  <a:srgbClr val="FF0000"/>
                </a:solidFill>
                <a:latin typeface="+mn-lt"/>
              </a:rPr>
              <a:t>- Não tem contraindicação!</a:t>
            </a:r>
          </a:p>
          <a:p>
            <a:r>
              <a:rPr lang="pt-BR" sz="2000" dirty="0">
                <a:solidFill>
                  <a:srgbClr val="FF0000"/>
                </a:solidFill>
                <a:latin typeface="+mn-lt"/>
              </a:rPr>
              <a:t>- Não tem efeito colateral!</a:t>
            </a:r>
          </a:p>
        </p:txBody>
      </p:sp>
      <p:pic>
        <p:nvPicPr>
          <p:cNvPr id="7" name="Picture 2" descr="Imagem relacionada">
            <a:extLst>
              <a:ext uri="{FF2B5EF4-FFF2-40B4-BE49-F238E27FC236}">
                <a16:creationId xmlns:a16="http://schemas.microsoft.com/office/drawing/2014/main" id="{E274D4EC-70BD-4273-8071-D96B90F0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45" y="2465491"/>
            <a:ext cx="2969450" cy="2756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01FAD4B-3E87-4C9C-9F2D-4DBD38A886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0E5CD56-1AC4-40C7-BFCE-905F41F61B57}"/>
              </a:ext>
            </a:extLst>
          </p:cNvPr>
          <p:cNvSpPr/>
          <p:nvPr/>
        </p:nvSpPr>
        <p:spPr>
          <a:xfrm>
            <a:off x="10765153" y="6167687"/>
            <a:ext cx="1329097" cy="63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948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35" y="182499"/>
            <a:ext cx="10972800" cy="1143000"/>
          </a:xfrm>
        </p:spPr>
        <p:txBody>
          <a:bodyPr/>
          <a:lstStyle/>
          <a:p>
            <a:r>
              <a:rPr lang="pt-BR" sz="4000" dirty="0">
                <a:latin typeface="+mj-lt"/>
              </a:rPr>
              <a:t>O que temos evidências que a prática da técnica pode fazer: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E069E37-2308-48F4-8EA5-5F4C564E7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8" t="27946" r="30928" b="40211"/>
          <a:stretch/>
        </p:blipFill>
        <p:spPr>
          <a:xfrm>
            <a:off x="8527527" y="1388666"/>
            <a:ext cx="3474274" cy="13286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085ACE6-D246-472E-85FB-2998487CA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5" t="20088" r="39535" b="70642"/>
          <a:stretch/>
        </p:blipFill>
        <p:spPr>
          <a:xfrm>
            <a:off x="1874091" y="5416499"/>
            <a:ext cx="7951488" cy="759273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E4C8B8E4-7B21-4B37-8FD4-8E4DD15763A9}"/>
              </a:ext>
            </a:extLst>
          </p:cNvPr>
          <p:cNvGrpSpPr/>
          <p:nvPr/>
        </p:nvGrpSpPr>
        <p:grpSpPr>
          <a:xfrm>
            <a:off x="453434" y="1513064"/>
            <a:ext cx="4035437" cy="1976720"/>
            <a:chOff x="190200" y="938867"/>
            <a:chExt cx="3162600" cy="177157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0696C83-26CC-4AD2-AB30-A3F1527EB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701" t="44055" r="34678" b="31389"/>
            <a:stretch/>
          </p:blipFill>
          <p:spPr>
            <a:xfrm>
              <a:off x="190200" y="1880676"/>
              <a:ext cx="3162600" cy="829767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E27C74CF-8AAB-4CDB-BB9C-0A7E602CF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701" t="14822" r="37402" b="57865"/>
            <a:stretch/>
          </p:blipFill>
          <p:spPr>
            <a:xfrm>
              <a:off x="190200" y="938867"/>
              <a:ext cx="3162600" cy="973304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8C1C9F40-B0B9-4FB6-A6F2-410E38BF0F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47" t="29230" r="27237" b="33559"/>
          <a:stretch/>
        </p:blipFill>
        <p:spPr>
          <a:xfrm>
            <a:off x="6028987" y="2926301"/>
            <a:ext cx="4997080" cy="22572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1C70DF5-E8FB-450B-BA77-390CA11933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35" t="39047" r="28145" b="28161"/>
          <a:stretch/>
        </p:blipFill>
        <p:spPr>
          <a:xfrm>
            <a:off x="960256" y="3603680"/>
            <a:ext cx="4298673" cy="14430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E455EDF-5DB7-4D22-AE90-DC7D065884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71" t="30106" r="40045" b="45309"/>
          <a:stretch/>
        </p:blipFill>
        <p:spPr>
          <a:xfrm>
            <a:off x="4854620" y="1478007"/>
            <a:ext cx="3307158" cy="1263426"/>
          </a:xfrm>
          <a:prstGeom prst="rect">
            <a:avLst/>
          </a:prstGeom>
        </p:spPr>
      </p:pic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44C4F286-D49E-4FA3-938B-F2007DC8E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B4C655B-C682-4719-8C03-67F11D76C86D}"/>
              </a:ext>
            </a:extLst>
          </p:cNvPr>
          <p:cNvSpPr/>
          <p:nvPr/>
        </p:nvSpPr>
        <p:spPr>
          <a:xfrm>
            <a:off x="10765153" y="6167687"/>
            <a:ext cx="1329097" cy="63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75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3">
            <a:extLst>
              <a:ext uri="{FF2B5EF4-FFF2-40B4-BE49-F238E27FC236}">
                <a16:creationId xmlns:a16="http://schemas.microsoft.com/office/drawing/2014/main" id="{1779DDEE-9A15-4896-845A-DAB491D9FB11}"/>
              </a:ext>
            </a:extLst>
          </p:cNvPr>
          <p:cNvSpPr txBox="1">
            <a:spLocks/>
          </p:cNvSpPr>
          <p:nvPr/>
        </p:nvSpPr>
        <p:spPr>
          <a:xfrm>
            <a:off x="355193" y="489310"/>
            <a:ext cx="5290864" cy="1280495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lIns="121900" tIns="121900" rIns="121900" bIns="121900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br>
              <a:rPr lang="en" sz="373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" sz="37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73">
            <a:extLst>
              <a:ext uri="{FF2B5EF4-FFF2-40B4-BE49-F238E27FC236}">
                <a16:creationId xmlns:a16="http://schemas.microsoft.com/office/drawing/2014/main" id="{49AB6CF8-EA5E-4210-B770-B996B0FAA381}"/>
              </a:ext>
            </a:extLst>
          </p:cNvPr>
          <p:cNvSpPr txBox="1">
            <a:spLocks/>
          </p:cNvSpPr>
          <p:nvPr/>
        </p:nvSpPr>
        <p:spPr>
          <a:xfrm>
            <a:off x="355192" y="1975321"/>
            <a:ext cx="8018676" cy="2912561"/>
          </a:xfrm>
          <a:prstGeom prst="rect">
            <a:avLst/>
          </a:prstGeom>
          <a:solidFill>
            <a:srgbClr val="00010A">
              <a:alpha val="65000"/>
            </a:srgbClr>
          </a:solidFill>
        </p:spPr>
        <p:txBody>
          <a:bodyPr lIns="121900" tIns="121900" rIns="121900" bIns="121900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br>
              <a:rPr lang="e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153" y="533555"/>
            <a:ext cx="10972800" cy="1143000"/>
          </a:xfrm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MINDFULNESS E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NEUROPLASTICIDADE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443680" y="2153257"/>
            <a:ext cx="8018676" cy="2551486"/>
          </a:xfrm>
        </p:spPr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Neuroplasticidade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capacidade de nosso cérebro mudar (estruturalmente e funcionalmente).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Menores volumes de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amígdala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direita (parte relacionada à ansiedade e ao estresse) -  mecanismo neurobiológico potencial para a redução da reatividade ao estresse.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Aumento da integração amígdala – córtex pré-frontal dorsal  - potencial caminho neural de regulação das emoções.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24677" t="19340" r="26210" b="63017"/>
          <a:stretch/>
        </p:blipFill>
        <p:spPr>
          <a:xfrm>
            <a:off x="1840680" y="5165386"/>
            <a:ext cx="5586952" cy="1112985"/>
          </a:xfrm>
          <a:prstGeom prst="rect">
            <a:avLst/>
          </a:prstGeom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875" y="1769805"/>
            <a:ext cx="2748968" cy="2551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39E3D91-4AC2-4795-B5F8-FE5642F0D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AF71D79-773F-41E5-82FB-FC64A16268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37" t="32749" r="27046" b="25719"/>
          <a:stretch/>
        </p:blipFill>
        <p:spPr>
          <a:xfrm>
            <a:off x="8319527" y="4938899"/>
            <a:ext cx="3836505" cy="18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F9A0F-1C11-4229-8F14-4A0412643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B2E6E9-B9CF-450C-85C4-2C54FFECE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A4A72-567D-47DA-AA51-7B6C215F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2</a:t>
            </a:fld>
            <a:endParaRPr lang="pt-BR"/>
          </a:p>
        </p:txBody>
      </p:sp>
      <p:pic>
        <p:nvPicPr>
          <p:cNvPr id="8" name="Imagem 7" descr="Uma imagem contendo céu, ao ar livre, pessoa, mulher&#10;&#10;Descrição gerada com muito alta confiança">
            <a:extLst>
              <a:ext uri="{FF2B5EF4-FFF2-40B4-BE49-F238E27FC236}">
                <a16:creationId xmlns:a16="http://schemas.microsoft.com/office/drawing/2014/main" id="{EB9DC87B-91BD-4D4B-945F-35A6AFDF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C5B0A64C-E9BF-4F0F-BF17-2FDD62B1BB7F}"/>
              </a:ext>
            </a:extLst>
          </p:cNvPr>
          <p:cNvSpPr txBox="1">
            <a:spLocks/>
          </p:cNvSpPr>
          <p:nvPr/>
        </p:nvSpPr>
        <p:spPr>
          <a:xfrm>
            <a:off x="149628" y="16625"/>
            <a:ext cx="11737572" cy="911228"/>
          </a:xfr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/>
            <a:r>
              <a:rPr lang="en-US" sz="2400" dirty="0" err="1"/>
              <a:t>Nós</a:t>
            </a:r>
            <a:r>
              <a:rPr lang="en-US" sz="2400" dirty="0"/>
              <a:t> </a:t>
            </a:r>
            <a:r>
              <a:rPr lang="en-US" sz="2400" dirty="0" err="1"/>
              <a:t>estamos</a:t>
            </a:r>
            <a:r>
              <a:rPr lang="en-US" sz="2400" dirty="0"/>
              <a:t> </a:t>
            </a:r>
            <a:r>
              <a:rPr lang="en-US" sz="2400" dirty="0" err="1"/>
              <a:t>aqui</a:t>
            </a:r>
            <a:r>
              <a:rPr lang="en-US" sz="2400" dirty="0"/>
              <a:t> para p</a:t>
            </a:r>
            <a:r>
              <a:rPr lang="pt-BR" sz="2400" dirty="0" err="1"/>
              <a:t>ossibilitar</a:t>
            </a:r>
            <a:r>
              <a:rPr lang="pt-BR" sz="2400" dirty="0"/>
              <a:t> que todos possamos atingir o máximo de nossas potencialidades para </a:t>
            </a:r>
            <a:r>
              <a:rPr lang="pt-BR" sz="2400"/>
              <a:t>construírmos</a:t>
            </a:r>
            <a:r>
              <a:rPr lang="pt-BR" sz="2400" dirty="0"/>
              <a:t> um mundo melhor com uma cultura de paz e compaixão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75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3">
            <a:extLst>
              <a:ext uri="{FF2B5EF4-FFF2-40B4-BE49-F238E27FC236}">
                <a16:creationId xmlns:a16="http://schemas.microsoft.com/office/drawing/2014/main" id="{4C3EB8CB-0531-40F8-9936-E50C8DDB1DEE}"/>
              </a:ext>
            </a:extLst>
          </p:cNvPr>
          <p:cNvSpPr txBox="1">
            <a:spLocks/>
          </p:cNvSpPr>
          <p:nvPr/>
        </p:nvSpPr>
        <p:spPr>
          <a:xfrm>
            <a:off x="344735" y="2022457"/>
            <a:ext cx="6360865" cy="1550855"/>
          </a:xfrm>
          <a:prstGeom prst="rect">
            <a:avLst/>
          </a:prstGeom>
          <a:solidFill>
            <a:srgbClr val="00010A">
              <a:alpha val="65000"/>
            </a:srgbClr>
          </a:solidFill>
        </p:spPr>
        <p:txBody>
          <a:bodyPr lIns="121900" tIns="121900" rIns="121900" bIns="121900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br>
              <a:rPr lang="en" sz="373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" sz="37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44735" y="2073731"/>
            <a:ext cx="6247728" cy="1403684"/>
          </a:xfrm>
        </p:spPr>
        <p:txBody>
          <a:bodyPr/>
          <a:lstStyle/>
          <a:p>
            <a:pPr marL="0" indent="0" algn="ctr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 a atividade da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telomerase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produzindo telômeros mais fortes e mais longos.</a:t>
            </a:r>
          </a:p>
          <a:p>
            <a:pPr marL="0" indent="0" algn="ctr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Telômeros mais longos significam que você provavelmente 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viverá mais e melhor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26185" t="29229" r="26316" b="38708"/>
          <a:stretch/>
        </p:blipFill>
        <p:spPr>
          <a:xfrm>
            <a:off x="7537281" y="1661481"/>
            <a:ext cx="3928632" cy="1490922"/>
          </a:xfrm>
          <a:prstGeom prst="rect">
            <a:avLst/>
          </a:prstGeom>
        </p:spPr>
      </p:pic>
      <p:pic>
        <p:nvPicPr>
          <p:cNvPr id="2050" name="Picture 2" descr="Resultado de imagem para telomera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88" y="3630569"/>
            <a:ext cx="5760797" cy="31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&quot; I need some Telomerase - my Telomeres are shortening as I'm getting older. &quot;  &quot;You're in luck - go to  http://wx.cm/Wpl   They have what you need oldtimer&quot;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99" y="4296857"/>
            <a:ext cx="17811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73">
            <a:extLst>
              <a:ext uri="{FF2B5EF4-FFF2-40B4-BE49-F238E27FC236}">
                <a16:creationId xmlns:a16="http://schemas.microsoft.com/office/drawing/2014/main" id="{EB39E36A-7B7F-4747-8034-FE341E5E5AD2}"/>
              </a:ext>
            </a:extLst>
          </p:cNvPr>
          <p:cNvSpPr txBox="1">
            <a:spLocks/>
          </p:cNvSpPr>
          <p:nvPr/>
        </p:nvSpPr>
        <p:spPr>
          <a:xfrm>
            <a:off x="355193" y="489310"/>
            <a:ext cx="4110203" cy="1280495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lIns="121900" tIns="121900" rIns="121900" bIns="121900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br>
              <a:rPr lang="en" sz="373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" sz="37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26304C3-D724-4528-8958-60F492A2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53" y="533555"/>
            <a:ext cx="10972800" cy="1143000"/>
          </a:xfrm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MINDFULNESS E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TELOMERASE</a:t>
            </a:r>
          </a:p>
        </p:txBody>
      </p:sp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2EA04A4-A07A-4998-B457-600E2FE92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3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8E057D0A-D4DA-4614-A0C8-7A2E9CC0E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5" name="Shape 73">
            <a:extLst>
              <a:ext uri="{FF2B5EF4-FFF2-40B4-BE49-F238E27FC236}">
                <a16:creationId xmlns:a16="http://schemas.microsoft.com/office/drawing/2014/main" id="{32C3AD1A-13EB-4248-BCC5-3426956D0FC6}"/>
              </a:ext>
            </a:extLst>
          </p:cNvPr>
          <p:cNvSpPr txBox="1">
            <a:spLocks/>
          </p:cNvSpPr>
          <p:nvPr/>
        </p:nvSpPr>
        <p:spPr>
          <a:xfrm>
            <a:off x="265472" y="2168013"/>
            <a:ext cx="5830528" cy="3050407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9BCC3B97-A8ED-4A9B-8924-54A809EB81DB}"/>
              </a:ext>
            </a:extLst>
          </p:cNvPr>
          <p:cNvSpPr txBox="1">
            <a:spLocks/>
          </p:cNvSpPr>
          <p:nvPr/>
        </p:nvSpPr>
        <p:spPr>
          <a:xfrm>
            <a:off x="-173501" y="515529"/>
            <a:ext cx="5456903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MINDFULNESS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21DAABF-37BC-4EB0-A1CD-B1D611CC4CD3}"/>
              </a:ext>
            </a:extLst>
          </p:cNvPr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</a:t>
            </a:r>
            <a:r>
              <a:rPr lang="pt-BR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 surge quando a gente presta atenção, intencionalmente, no momento presente sem julgamento e com gentileza.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9EDD617-DE72-4380-AFA5-B4BC2F144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2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7B700FE9-4E5B-4FE4-A045-F643B2708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7" name="Shape 73">
            <a:extLst>
              <a:ext uri="{FF2B5EF4-FFF2-40B4-BE49-F238E27FC236}">
                <a16:creationId xmlns:a16="http://schemas.microsoft.com/office/drawing/2014/main" id="{CA27E6B7-4AE1-4976-A586-53A35236132A}"/>
              </a:ext>
            </a:extLst>
          </p:cNvPr>
          <p:cNvSpPr txBox="1">
            <a:spLocks/>
          </p:cNvSpPr>
          <p:nvPr/>
        </p:nvSpPr>
        <p:spPr>
          <a:xfrm>
            <a:off x="265472" y="2168013"/>
            <a:ext cx="5830528" cy="3050407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</a:t>
            </a:r>
            <a:r>
              <a:rPr lang="pt-BR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 surge quando a gente presta atenção, intencionalmente, no momento presente sem julgamento e com gentileza.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CB84A3B-9768-47E6-8DD4-D3FF5B23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MINDFULNESS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5717452" y="1081173"/>
            <a:ext cx="6096000" cy="954107"/>
          </a:xfrm>
          <a:prstGeom prst="rect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Investigar pensamentos, sensações e emoções - nada disso me define.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DC64497B-8018-4FDD-9613-7BF108DCFD1E}"/>
              </a:ext>
            </a:extLst>
          </p:cNvPr>
          <p:cNvSpPr/>
          <p:nvPr/>
        </p:nvSpPr>
        <p:spPr>
          <a:xfrm rot="16200000" flipH="1">
            <a:off x="3151053" y="167335"/>
            <a:ext cx="954108" cy="3451127"/>
          </a:xfrm>
          <a:prstGeom prst="bent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F79366D-5C32-460E-987C-6A87A7A52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42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C302368C-2058-45F3-83BC-3203C9FF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8" name="Shape 73">
            <a:extLst>
              <a:ext uri="{FF2B5EF4-FFF2-40B4-BE49-F238E27FC236}">
                <a16:creationId xmlns:a16="http://schemas.microsoft.com/office/drawing/2014/main" id="{12008405-5748-49C4-BEEA-67D104E886D3}"/>
              </a:ext>
            </a:extLst>
          </p:cNvPr>
          <p:cNvSpPr txBox="1">
            <a:spLocks/>
          </p:cNvSpPr>
          <p:nvPr/>
        </p:nvSpPr>
        <p:spPr>
          <a:xfrm>
            <a:off x="265472" y="2168013"/>
            <a:ext cx="5830528" cy="3050407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</a:t>
            </a:r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momento presente </a:t>
            </a: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sem julgamento e com gentileza.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5717452" y="108117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Investigar pensamentos, sensações e emoções - nada disso me define.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DC64497B-8018-4FDD-9613-7BF108DCFD1E}"/>
              </a:ext>
            </a:extLst>
          </p:cNvPr>
          <p:cNvSpPr/>
          <p:nvPr/>
        </p:nvSpPr>
        <p:spPr>
          <a:xfrm rot="16200000" flipH="1">
            <a:off x="3265355" y="1820007"/>
            <a:ext cx="1448178" cy="2757950"/>
          </a:xfrm>
          <a:prstGeom prst="bentArrow">
            <a:avLst>
              <a:gd name="adj1" fmla="val 14816"/>
              <a:gd name="adj2" fmla="val 17362"/>
              <a:gd name="adj3" fmla="val 21945"/>
              <a:gd name="adj4" fmla="val 4375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5A0902-3D4D-44ED-9037-BDE96E2CD8C6}"/>
              </a:ext>
            </a:extLst>
          </p:cNvPr>
          <p:cNvSpPr/>
          <p:nvPr/>
        </p:nvSpPr>
        <p:spPr>
          <a:xfrm>
            <a:off x="6268064" y="2376523"/>
            <a:ext cx="5545387" cy="523220"/>
          </a:xfrm>
          <a:prstGeom prst="rect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Só vivemos no presente.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711A72CB-37F6-4A05-884A-333A5CE9A332}"/>
              </a:ext>
            </a:extLst>
          </p:cNvPr>
          <p:cNvSpPr txBox="1">
            <a:spLocks/>
          </p:cNvSpPr>
          <p:nvPr/>
        </p:nvSpPr>
        <p:spPr>
          <a:xfrm>
            <a:off x="-173501" y="515529"/>
            <a:ext cx="5456903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MINDFULNESS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269AFD1-376F-4D42-B4A9-E80D47044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75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B95EEF-43C7-4367-9A1A-4010B3F1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9" name="Shape 73">
            <a:extLst>
              <a:ext uri="{FF2B5EF4-FFF2-40B4-BE49-F238E27FC236}">
                <a16:creationId xmlns:a16="http://schemas.microsoft.com/office/drawing/2014/main" id="{5D7DD8CB-CFB2-48E0-BE93-314BFB07F47C}"/>
              </a:ext>
            </a:extLst>
          </p:cNvPr>
          <p:cNvSpPr txBox="1">
            <a:spLocks/>
          </p:cNvSpPr>
          <p:nvPr/>
        </p:nvSpPr>
        <p:spPr>
          <a:xfrm>
            <a:off x="265472" y="2168013"/>
            <a:ext cx="5830528" cy="3288890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5717452" y="108117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Investigar pensamentos, sensações e emoções - nada disso me define.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5A0902-3D4D-44ED-9037-BDE96E2CD8C6}"/>
              </a:ext>
            </a:extLst>
          </p:cNvPr>
          <p:cNvSpPr/>
          <p:nvPr/>
        </p:nvSpPr>
        <p:spPr>
          <a:xfrm>
            <a:off x="6253316" y="2376523"/>
            <a:ext cx="55601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Só vivemos no presente.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5884326-B869-4D9D-8809-A6706D7E77BA}"/>
              </a:ext>
            </a:extLst>
          </p:cNvPr>
          <p:cNvSpPr/>
          <p:nvPr/>
        </p:nvSpPr>
        <p:spPr>
          <a:xfrm>
            <a:off x="6253316" y="3181658"/>
            <a:ext cx="5560136" cy="2246769"/>
          </a:xfrm>
          <a:prstGeom prst="rect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Curiosidade (mente de iniciante) e aceitação (</a:t>
            </a:r>
            <a:r>
              <a:rPr lang="pt-PT" altLang="pt-BR" sz="2800" dirty="0">
                <a:solidFill>
                  <a:srgbClr val="212121"/>
                </a:solidFill>
                <a:latin typeface="+mj-lt"/>
              </a:rPr>
              <a:t>não interferência e abertura em relação a experiência presente - pensamentos, emoções, sensações corporais, visão e sons)</a:t>
            </a:r>
            <a:r>
              <a:rPr lang="pt-BR" sz="2800" dirty="0">
                <a:latin typeface="+mj-lt"/>
              </a:rPr>
              <a:t>.</a:t>
            </a: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1A2442A6-C032-42A3-8843-4028C71F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MINDFULNESS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9DE9BF2-CD77-4AAA-83DC-D4A00A572F86}"/>
              </a:ext>
            </a:extLst>
          </p:cNvPr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sem julgamento</a:t>
            </a: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com gentileza.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DC64497B-8018-4FDD-9613-7BF108DCFD1E}"/>
              </a:ext>
            </a:extLst>
          </p:cNvPr>
          <p:cNvSpPr/>
          <p:nvPr/>
        </p:nvSpPr>
        <p:spPr>
          <a:xfrm rot="16200000" flipH="1">
            <a:off x="3221719" y="1697722"/>
            <a:ext cx="1242705" cy="4395019"/>
          </a:xfrm>
          <a:prstGeom prst="bentArrow">
            <a:avLst>
              <a:gd name="adj1" fmla="val 20108"/>
              <a:gd name="adj2" fmla="val 23802"/>
              <a:gd name="adj3" fmla="val 27540"/>
              <a:gd name="adj4" fmla="val 25201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793A869-8506-49A4-9384-2744EF48E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048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parede, assento, cadeira&#10;&#10;Descrição gerada com muito alta confiança">
            <a:extLst>
              <a:ext uri="{FF2B5EF4-FFF2-40B4-BE49-F238E27FC236}">
                <a16:creationId xmlns:a16="http://schemas.microsoft.com/office/drawing/2014/main" id="{ACB8B35D-176E-4208-9573-D53B3A1D4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6DA2919-0CB6-402E-9A07-5FA1940863CE}"/>
              </a:ext>
            </a:extLst>
          </p:cNvPr>
          <p:cNvSpPr txBox="1"/>
          <p:nvPr/>
        </p:nvSpPr>
        <p:spPr>
          <a:xfrm>
            <a:off x="0" y="295558"/>
            <a:ext cx="1219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rei e seu filho antipático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BDB5652-6E5E-469C-B223-DBDC52F4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59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11" name="Shape 73">
            <a:extLst>
              <a:ext uri="{FF2B5EF4-FFF2-40B4-BE49-F238E27FC236}">
                <a16:creationId xmlns:a16="http://schemas.microsoft.com/office/drawing/2014/main" id="{328B715D-C4DD-476A-B73D-971C6BAF143A}"/>
              </a:ext>
            </a:extLst>
          </p:cNvPr>
          <p:cNvSpPr txBox="1">
            <a:spLocks/>
          </p:cNvSpPr>
          <p:nvPr/>
        </p:nvSpPr>
        <p:spPr>
          <a:xfrm>
            <a:off x="265472" y="2168013"/>
            <a:ext cx="5830528" cy="3144890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5717452" y="108117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Investigar pensamentos, sensações e emoções - nada disso me define.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DC64497B-8018-4FDD-9613-7BF108DCFD1E}"/>
              </a:ext>
            </a:extLst>
          </p:cNvPr>
          <p:cNvSpPr/>
          <p:nvPr/>
        </p:nvSpPr>
        <p:spPr>
          <a:xfrm rot="16200000">
            <a:off x="4448333" y="4598689"/>
            <a:ext cx="1300286" cy="1995053"/>
          </a:xfrm>
          <a:prstGeom prst="bentArrow">
            <a:avLst>
              <a:gd name="adj1" fmla="val 19272"/>
              <a:gd name="adj2" fmla="val 22779"/>
              <a:gd name="adj3" fmla="val 28267"/>
              <a:gd name="adj4" fmla="val 25201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5A0902-3D4D-44ED-9037-BDE96E2CD8C6}"/>
              </a:ext>
            </a:extLst>
          </p:cNvPr>
          <p:cNvSpPr/>
          <p:nvPr/>
        </p:nvSpPr>
        <p:spPr>
          <a:xfrm>
            <a:off x="6268064" y="2376523"/>
            <a:ext cx="554538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Só vivemos no presente.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5884326-B869-4D9D-8809-A6706D7E77BA}"/>
              </a:ext>
            </a:extLst>
          </p:cNvPr>
          <p:cNvSpPr/>
          <p:nvPr/>
        </p:nvSpPr>
        <p:spPr>
          <a:xfrm>
            <a:off x="6268064" y="3181658"/>
            <a:ext cx="5545388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Curiosidade (mente de iniciante) e aceitação (</a:t>
            </a:r>
            <a:r>
              <a:rPr lang="pt-PT" altLang="pt-BR" sz="2800" dirty="0">
                <a:solidFill>
                  <a:srgbClr val="212121"/>
                </a:solidFill>
                <a:latin typeface="+mj-lt"/>
              </a:rPr>
              <a:t>não interferência e abertura em relação a experiência presente - pensamentos, emoções, sensações corporais, visão e sons).</a:t>
            </a:r>
            <a:endParaRPr lang="pt-BR" sz="2800" dirty="0"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85C6493-9D43-47B7-8B8B-C8933FEDB0A4}"/>
              </a:ext>
            </a:extLst>
          </p:cNvPr>
          <p:cNvSpPr/>
          <p:nvPr/>
        </p:nvSpPr>
        <p:spPr>
          <a:xfrm>
            <a:off x="6268064" y="5710342"/>
            <a:ext cx="5545388" cy="954107"/>
          </a:xfrm>
          <a:prstGeom prst="rect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Nos tratarmos como tratamos alguém que amamos.</a:t>
            </a: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MINDFULNESS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810F1C9-465B-4F75-88C9-A5C130A07C9F}"/>
              </a:ext>
            </a:extLst>
          </p:cNvPr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 gentileza</a:t>
            </a: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256B258-4DD2-4888-9544-47E2F3023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199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BCB996A6-3382-4E19-847A-94A7DE24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8" name="Shape 73">
            <a:extLst>
              <a:ext uri="{FF2B5EF4-FFF2-40B4-BE49-F238E27FC236}">
                <a16:creationId xmlns:a16="http://schemas.microsoft.com/office/drawing/2014/main" id="{03AA8838-3003-4029-B122-EFD3ACF8DBC1}"/>
              </a:ext>
            </a:extLst>
          </p:cNvPr>
          <p:cNvSpPr txBox="1">
            <a:spLocks/>
          </p:cNvSpPr>
          <p:nvPr/>
        </p:nvSpPr>
        <p:spPr>
          <a:xfrm>
            <a:off x="265470" y="1452717"/>
            <a:ext cx="5922499" cy="1291160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Shape 73">
            <a:extLst>
              <a:ext uri="{FF2B5EF4-FFF2-40B4-BE49-F238E27FC236}">
                <a16:creationId xmlns:a16="http://schemas.microsoft.com/office/drawing/2014/main" id="{E394871C-7FD1-42A6-9604-329CB10CD2C5}"/>
              </a:ext>
            </a:extLst>
          </p:cNvPr>
          <p:cNvSpPr txBox="1">
            <a:spLocks/>
          </p:cNvSpPr>
          <p:nvPr/>
        </p:nvSpPr>
        <p:spPr>
          <a:xfrm>
            <a:off x="265471" y="3215148"/>
            <a:ext cx="5922499" cy="1876220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65471" y="1651821"/>
            <a:ext cx="5922499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Comendo a uva passa em Atenção Plena.</a:t>
            </a:r>
          </a:p>
          <a:p>
            <a:pPr marL="571500" indent="-571500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  <a:p>
            <a:pPr marL="571500" indent="-571500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CEE847E9-8EC2-4EAE-8FFF-4962F6A57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MINDFULNESS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DBBE5AC-71A4-402C-9483-170D7A544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449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11" name="Shape 73">
            <a:extLst>
              <a:ext uri="{FF2B5EF4-FFF2-40B4-BE49-F238E27FC236}">
                <a16:creationId xmlns:a16="http://schemas.microsoft.com/office/drawing/2014/main" id="{328B715D-C4DD-476A-B73D-971C6BAF143A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144699" y="2090257"/>
            <a:ext cx="554538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Não religioso.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5A0902-3D4D-44ED-9037-BDE96E2CD8C6}"/>
              </a:ext>
            </a:extLst>
          </p:cNvPr>
          <p:cNvSpPr/>
          <p:nvPr/>
        </p:nvSpPr>
        <p:spPr>
          <a:xfrm>
            <a:off x="144700" y="3024511"/>
            <a:ext cx="5545387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Para todos os momentos </a:t>
            </a:r>
          </a:p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(formal x não formal).</a:t>
            </a: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667FD69-4F67-4DDE-8BEB-BC725AF768C8}"/>
              </a:ext>
            </a:extLst>
          </p:cNvPr>
          <p:cNvSpPr/>
          <p:nvPr/>
        </p:nvSpPr>
        <p:spPr>
          <a:xfrm>
            <a:off x="144700" y="4543541"/>
            <a:ext cx="554538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Atenção na experiência presente.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53610B31-0478-4874-87D3-DFF27871D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898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322692" y="1986573"/>
            <a:ext cx="554538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Não precisa esvaziar a mente. Reconhecer o que tem na mente (piloto automático).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5A0902-3D4D-44ED-9037-BDE96E2CD8C6}"/>
              </a:ext>
            </a:extLst>
          </p:cNvPr>
          <p:cNvSpPr/>
          <p:nvPr/>
        </p:nvSpPr>
        <p:spPr>
          <a:xfrm>
            <a:off x="322694" y="4405314"/>
            <a:ext cx="5545387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Reaprender a se concentrar em uma coisa de cada vez (mito do Multitarefas).</a:t>
            </a: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Shape 73">
            <a:extLst>
              <a:ext uri="{FF2B5EF4-FFF2-40B4-BE49-F238E27FC236}">
                <a16:creationId xmlns:a16="http://schemas.microsoft.com/office/drawing/2014/main" id="{B1FDF385-8E0E-46C7-825D-3BC789382563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639D599-D3EA-4124-9627-819DD696E26E}"/>
              </a:ext>
            </a:extLst>
          </p:cNvPr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7DD2696-B561-49E7-9F06-4FE3C2EDB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25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65E43E1-424C-46E9-B54F-208BFB2D9DAA}"/>
              </a:ext>
            </a:extLst>
          </p:cNvPr>
          <p:cNvSpPr/>
          <p:nvPr/>
        </p:nvSpPr>
        <p:spPr>
          <a:xfrm>
            <a:off x="9186203" y="0"/>
            <a:ext cx="3005797" cy="1519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A01FE7F-ABB3-4240-BBBF-81A39B9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8086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OBRIGADO!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D4F85E-79F9-4797-8498-894D30484E00}"/>
              </a:ext>
            </a:extLst>
          </p:cNvPr>
          <p:cNvSpPr txBox="1"/>
          <p:nvPr/>
        </p:nvSpPr>
        <p:spPr>
          <a:xfrm>
            <a:off x="1334183" y="3410925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um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vocês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coordenação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Professores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todos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funcionários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368E5C-72CE-4DEC-958D-2C573A2A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69" y="264137"/>
            <a:ext cx="2757055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4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238676" y="2174058"/>
            <a:ext cx="554538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Essa prática não é uma competição. Pegue leve.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5A0902-3D4D-44ED-9037-BDE96E2CD8C6}"/>
              </a:ext>
            </a:extLst>
          </p:cNvPr>
          <p:cNvSpPr/>
          <p:nvPr/>
        </p:nvSpPr>
        <p:spPr>
          <a:xfrm>
            <a:off x="238676" y="5019939"/>
            <a:ext cx="554538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Nem sempre é gostoso.</a:t>
            </a: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FB45627-8824-4D10-9BA3-C012621C97AB}"/>
              </a:ext>
            </a:extLst>
          </p:cNvPr>
          <p:cNvSpPr/>
          <p:nvPr/>
        </p:nvSpPr>
        <p:spPr>
          <a:xfrm>
            <a:off x="238675" y="3810568"/>
            <a:ext cx="554538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A compaixão freia a autocrítica.</a:t>
            </a:r>
          </a:p>
        </p:txBody>
      </p:sp>
      <p:sp>
        <p:nvSpPr>
          <p:cNvPr id="14" name="Shape 73">
            <a:extLst>
              <a:ext uri="{FF2B5EF4-FFF2-40B4-BE49-F238E27FC236}">
                <a16:creationId xmlns:a16="http://schemas.microsoft.com/office/drawing/2014/main" id="{85C21DDA-F21F-4BD2-82F7-46250CD6F723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435236C-F7CA-4D7D-BD25-9221C28D61C2}"/>
              </a:ext>
            </a:extLst>
          </p:cNvPr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75A20E2-02E8-4301-BC18-442082CB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16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5884326-B869-4D9D-8809-A6706D7E77BA}"/>
              </a:ext>
            </a:extLst>
          </p:cNvPr>
          <p:cNvSpPr/>
          <p:nvPr/>
        </p:nvSpPr>
        <p:spPr>
          <a:xfrm>
            <a:off x="268172" y="4072156"/>
            <a:ext cx="60960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PT" altLang="pt-BR" sz="2800" dirty="0">
                <a:latin typeface="+mj-lt"/>
              </a:rPr>
              <a:t>Temos dificuldade de questionar nossos próprios pensamentos – acreditamos na narração mental.</a:t>
            </a:r>
            <a:endParaRPr lang="pt-BR" sz="2800" dirty="0">
              <a:latin typeface="+mj-lt"/>
            </a:endParaRP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74BA8CB-791A-41F8-8814-AD93CA7DF1E0}"/>
              </a:ext>
            </a:extLst>
          </p:cNvPr>
          <p:cNvSpPr/>
          <p:nvPr/>
        </p:nvSpPr>
        <p:spPr>
          <a:xfrm>
            <a:off x="268172" y="217255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PT" altLang="pt-BR" sz="2800" dirty="0">
                <a:latin typeface="+mj-lt"/>
              </a:rPr>
              <a:t>Confundimos pensamento com realidade – crie um espaço.</a:t>
            </a:r>
            <a:endParaRPr lang="pt-BR" sz="2800" dirty="0">
              <a:latin typeface="+mj-lt"/>
            </a:endParaRPr>
          </a:p>
        </p:txBody>
      </p:sp>
      <p:sp>
        <p:nvSpPr>
          <p:cNvPr id="15" name="Shape 73">
            <a:extLst>
              <a:ext uri="{FF2B5EF4-FFF2-40B4-BE49-F238E27FC236}">
                <a16:creationId xmlns:a16="http://schemas.microsoft.com/office/drawing/2014/main" id="{A926687B-DB9D-476E-865A-4B99D7D742C8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4061EF7-1CA4-455E-87DB-2512D175FA87}"/>
              </a:ext>
            </a:extLst>
          </p:cNvPr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936A827-73FC-4DCF-B0D7-E888D0274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74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5884326-B869-4D9D-8809-A6706D7E77BA}"/>
              </a:ext>
            </a:extLst>
          </p:cNvPr>
          <p:cNvSpPr/>
          <p:nvPr/>
        </p:nvSpPr>
        <p:spPr>
          <a:xfrm>
            <a:off x="268172" y="4072156"/>
            <a:ext cx="60960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PT" altLang="pt-BR" sz="2800" dirty="0">
                <a:latin typeface="+mj-lt"/>
              </a:rPr>
              <a:t>Temos dificuldade de questionar nossos próprios pensamentos – acreditamos na narração mental.</a:t>
            </a:r>
            <a:endParaRPr lang="pt-BR" sz="2800" dirty="0">
              <a:latin typeface="+mj-lt"/>
            </a:endParaRP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74BA8CB-791A-41F8-8814-AD93CA7DF1E0}"/>
              </a:ext>
            </a:extLst>
          </p:cNvPr>
          <p:cNvSpPr/>
          <p:nvPr/>
        </p:nvSpPr>
        <p:spPr>
          <a:xfrm>
            <a:off x="268172" y="217255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PT" altLang="pt-BR" sz="2800" dirty="0">
                <a:latin typeface="+mj-lt"/>
              </a:rPr>
              <a:t>Confundimos pensamento com realidade – crie um espaço.</a:t>
            </a:r>
            <a:endParaRPr lang="pt-BR" sz="2800" dirty="0">
              <a:latin typeface="+mj-lt"/>
            </a:endParaRPr>
          </a:p>
        </p:txBody>
      </p:sp>
      <p:sp>
        <p:nvSpPr>
          <p:cNvPr id="15" name="Shape 73">
            <a:extLst>
              <a:ext uri="{FF2B5EF4-FFF2-40B4-BE49-F238E27FC236}">
                <a16:creationId xmlns:a16="http://schemas.microsoft.com/office/drawing/2014/main" id="{A926687B-DB9D-476E-865A-4B99D7D742C8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4061EF7-1CA4-455E-87DB-2512D175FA87}"/>
              </a:ext>
            </a:extLst>
          </p:cNvPr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AB6F67-DB95-4EA5-A7C4-35C352F1D511}"/>
              </a:ext>
            </a:extLst>
          </p:cNvPr>
          <p:cNvSpPr txBox="1"/>
          <p:nvPr/>
        </p:nvSpPr>
        <p:spPr>
          <a:xfrm>
            <a:off x="3471863" y="5540971"/>
            <a:ext cx="763990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Seus pensamentos são pensamentos. Eles são seus servidores. Por mais alto que gritem, não são seu chefe, não dão ordens que precisam ser obedecidas. (Mark Willians)</a:t>
            </a:r>
          </a:p>
        </p:txBody>
      </p:sp>
      <p:sp>
        <p:nvSpPr>
          <p:cNvPr id="3" name="Seta: Dobrada 2">
            <a:extLst>
              <a:ext uri="{FF2B5EF4-FFF2-40B4-BE49-F238E27FC236}">
                <a16:creationId xmlns:a16="http://schemas.microsoft.com/office/drawing/2014/main" id="{F1EB5B3E-91A4-40A6-A9C8-5BD07B468FDD}"/>
              </a:ext>
            </a:extLst>
          </p:cNvPr>
          <p:cNvSpPr/>
          <p:nvPr/>
        </p:nvSpPr>
        <p:spPr>
          <a:xfrm flipV="1">
            <a:off x="2256629" y="5544776"/>
            <a:ext cx="1059543" cy="857871"/>
          </a:xfrm>
          <a:prstGeom prst="ben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0A0B131-7ACE-4FAA-B2D6-30BB0EFB8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488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5884326-B869-4D9D-8809-A6706D7E77BA}"/>
              </a:ext>
            </a:extLst>
          </p:cNvPr>
          <p:cNvSpPr/>
          <p:nvPr/>
        </p:nvSpPr>
        <p:spPr>
          <a:xfrm>
            <a:off x="268172" y="4072156"/>
            <a:ext cx="60960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PT" altLang="pt-BR" sz="2800" dirty="0">
                <a:latin typeface="+mj-lt"/>
              </a:rPr>
              <a:t>Temos dificuldade de questionar nossos próprios pensamentos – acreditamos na narração mental.</a:t>
            </a:r>
            <a:endParaRPr lang="pt-BR" sz="2800" dirty="0">
              <a:latin typeface="+mj-lt"/>
            </a:endParaRP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74BA8CB-791A-41F8-8814-AD93CA7DF1E0}"/>
              </a:ext>
            </a:extLst>
          </p:cNvPr>
          <p:cNvSpPr/>
          <p:nvPr/>
        </p:nvSpPr>
        <p:spPr>
          <a:xfrm>
            <a:off x="268172" y="217255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PT" altLang="pt-BR" sz="2800" dirty="0">
                <a:latin typeface="+mj-lt"/>
              </a:rPr>
              <a:t>Confundimos pensamento com realidade – crie um espaço.</a:t>
            </a:r>
            <a:endParaRPr lang="pt-BR" sz="2800" dirty="0">
              <a:latin typeface="+mj-lt"/>
            </a:endParaRPr>
          </a:p>
        </p:txBody>
      </p:sp>
      <p:sp>
        <p:nvSpPr>
          <p:cNvPr id="15" name="Shape 73">
            <a:extLst>
              <a:ext uri="{FF2B5EF4-FFF2-40B4-BE49-F238E27FC236}">
                <a16:creationId xmlns:a16="http://schemas.microsoft.com/office/drawing/2014/main" id="{A926687B-DB9D-476E-865A-4B99D7D742C8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4061EF7-1CA4-455E-87DB-2512D175FA87}"/>
              </a:ext>
            </a:extLst>
          </p:cNvPr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AB6F67-DB95-4EA5-A7C4-35C352F1D511}"/>
              </a:ext>
            </a:extLst>
          </p:cNvPr>
          <p:cNvSpPr txBox="1"/>
          <p:nvPr/>
        </p:nvSpPr>
        <p:spPr>
          <a:xfrm>
            <a:off x="3489672" y="5940982"/>
            <a:ext cx="64635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Estou com raiva X Tenho um sentimento de raiva</a:t>
            </a:r>
          </a:p>
        </p:txBody>
      </p:sp>
      <p:sp>
        <p:nvSpPr>
          <p:cNvPr id="3" name="Seta: Dobrada 2">
            <a:extLst>
              <a:ext uri="{FF2B5EF4-FFF2-40B4-BE49-F238E27FC236}">
                <a16:creationId xmlns:a16="http://schemas.microsoft.com/office/drawing/2014/main" id="{F1EB5B3E-91A4-40A6-A9C8-5BD07B468FDD}"/>
              </a:ext>
            </a:extLst>
          </p:cNvPr>
          <p:cNvSpPr/>
          <p:nvPr/>
        </p:nvSpPr>
        <p:spPr>
          <a:xfrm flipV="1">
            <a:off x="2256629" y="5544776"/>
            <a:ext cx="1059543" cy="857871"/>
          </a:xfrm>
          <a:prstGeom prst="ben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34EAB93-A80D-40BF-A228-61CBDD5EA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578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céu, pessoa, homem&#10;&#10;Descrição gerada com muito alta confiança">
            <a:extLst>
              <a:ext uri="{FF2B5EF4-FFF2-40B4-BE49-F238E27FC236}">
                <a16:creationId xmlns:a16="http://schemas.microsoft.com/office/drawing/2014/main" id="{FE0728C6-C75A-416F-A9DA-FFA017801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2" b="5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8199886-7643-46BF-BB48-4ECC397FA012}"/>
              </a:ext>
            </a:extLst>
          </p:cNvPr>
          <p:cNvSpPr txBox="1"/>
          <p:nvPr/>
        </p:nvSpPr>
        <p:spPr>
          <a:xfrm>
            <a:off x="0" y="295558"/>
            <a:ext cx="1219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Dois monges caminhantes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27D8976-67ED-42A1-A8C9-C70DB80E4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829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274855" y="2731202"/>
            <a:ext cx="60960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Se tiver agitado, entediado ou sonolento, aproveite para reconhecer e explorar essa sensação. </a:t>
            </a: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CF9CCEF-74AB-4D42-8DA4-8123CA56DDD8}"/>
              </a:ext>
            </a:extLst>
          </p:cNvPr>
          <p:cNvSpPr/>
          <p:nvPr/>
        </p:nvSpPr>
        <p:spPr>
          <a:xfrm>
            <a:off x="274855" y="4504009"/>
            <a:ext cx="60960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PT" altLang="pt-BR" sz="2800" dirty="0">
                <a:latin typeface="+mj-lt"/>
              </a:rPr>
              <a:t>Aprenda a viver com a agitação ao invés de expulsá-la como se fosse um visitante indesejado.</a:t>
            </a:r>
            <a:endParaRPr lang="pt-BR" sz="2800" dirty="0">
              <a:latin typeface="+mj-lt"/>
            </a:endParaRPr>
          </a:p>
        </p:txBody>
      </p:sp>
      <p:sp>
        <p:nvSpPr>
          <p:cNvPr id="15" name="Shape 73">
            <a:extLst>
              <a:ext uri="{FF2B5EF4-FFF2-40B4-BE49-F238E27FC236}">
                <a16:creationId xmlns:a16="http://schemas.microsoft.com/office/drawing/2014/main" id="{491E8B12-E823-47FD-970E-33C3C8DA921B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6772D87-CD66-4D65-BA60-AF9592AACC67}"/>
              </a:ext>
            </a:extLst>
          </p:cNvPr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BCB152F-2274-4B8C-B390-8450AD487EA4}"/>
              </a:ext>
            </a:extLst>
          </p:cNvPr>
          <p:cNvSpPr/>
          <p:nvPr/>
        </p:nvSpPr>
        <p:spPr>
          <a:xfrm>
            <a:off x="307233" y="1399884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Meditar: familiarizar-se com o que está acontecendo. 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A7A1346-2934-43CB-A91C-E4BE7DC7C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02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AE92AE7-74E2-4435-AEC7-7AFC8CB270CB}"/>
              </a:ext>
            </a:extLst>
          </p:cNvPr>
          <p:cNvSpPr/>
          <p:nvPr/>
        </p:nvSpPr>
        <p:spPr>
          <a:xfrm>
            <a:off x="672156" y="2174058"/>
            <a:ext cx="501793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Praticante experiente não é alguém que a mente nunca vague. É alguém acostumado a recomeçar amorosamente. </a:t>
            </a: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0743D10-3E9F-4EA7-9AB9-0C1266D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501" y="515529"/>
            <a:ext cx="5456903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Esclarecendo...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Shape 73">
            <a:extLst>
              <a:ext uri="{FF2B5EF4-FFF2-40B4-BE49-F238E27FC236}">
                <a16:creationId xmlns:a16="http://schemas.microsoft.com/office/drawing/2014/main" id="{491E8B12-E823-47FD-970E-33C3C8DA921B}"/>
              </a:ext>
            </a:extLst>
          </p:cNvPr>
          <p:cNvSpPr txBox="1">
            <a:spLocks/>
          </p:cNvSpPr>
          <p:nvPr/>
        </p:nvSpPr>
        <p:spPr>
          <a:xfrm>
            <a:off x="6566669" y="2386410"/>
            <a:ext cx="4888419" cy="2418741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6772D87-CD66-4D65-BA60-AF9592AACC67}"/>
              </a:ext>
            </a:extLst>
          </p:cNvPr>
          <p:cNvSpPr txBox="1">
            <a:spLocks/>
          </p:cNvSpPr>
          <p:nvPr/>
        </p:nvSpPr>
        <p:spPr>
          <a:xfrm>
            <a:off x="6501913" y="2386410"/>
            <a:ext cx="5017931" cy="2418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C73611-0A45-417C-ADCB-60BD30FF6BD4}"/>
              </a:ext>
            </a:extLst>
          </p:cNvPr>
          <p:cNvSpPr/>
          <p:nvPr/>
        </p:nvSpPr>
        <p:spPr>
          <a:xfrm>
            <a:off x="672156" y="4478636"/>
            <a:ext cx="501793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t-BR" sz="2800" dirty="0">
                <a:latin typeface="+mj-lt"/>
              </a:rPr>
              <a:t>É simples, mas não é fácil.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CF423C4-B3C6-4D24-BC3E-7D1353909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683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C602AAA9-19CE-4BAC-85DD-92996D85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5" name="Shape 73">
            <a:extLst>
              <a:ext uri="{FF2B5EF4-FFF2-40B4-BE49-F238E27FC236}">
                <a16:creationId xmlns:a16="http://schemas.microsoft.com/office/drawing/2014/main" id="{A5C99026-D0AA-4DDD-9AC4-9F5944371C37}"/>
              </a:ext>
            </a:extLst>
          </p:cNvPr>
          <p:cNvSpPr txBox="1">
            <a:spLocks/>
          </p:cNvSpPr>
          <p:nvPr/>
        </p:nvSpPr>
        <p:spPr>
          <a:xfrm>
            <a:off x="942109" y="512139"/>
            <a:ext cx="6151418" cy="5554681"/>
          </a:xfrm>
          <a:prstGeom prst="rect">
            <a:avLst/>
          </a:prstGeom>
          <a:solidFill>
            <a:srgbClr val="00010A">
              <a:alpha val="70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69995" y="1272389"/>
            <a:ext cx="5922499" cy="48922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Escolha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um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foco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sua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atenção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(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respiração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).</a:t>
            </a:r>
          </a:p>
          <a:p>
            <a:pPr algn="ctr" eaLnBrk="1" hangingPunct="1"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Perceba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quando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a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mente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divagar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aceite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.</a:t>
            </a:r>
          </a:p>
          <a:p>
            <a:pPr algn="ctr" eaLnBrk="1" hangingPunct="1"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Retorne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amorosamente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.</a:t>
            </a:r>
          </a:p>
          <a:p>
            <a:pPr marL="571500" indent="-571500" algn="ctr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É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uma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habilidade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–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quanto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mais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treino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melhor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fico.</a:t>
            </a:r>
          </a:p>
        </p:txBody>
      </p:sp>
      <p:pic>
        <p:nvPicPr>
          <p:cNvPr id="3" name="Gráfico 2" descr="Coração">
            <a:extLst>
              <a:ext uri="{FF2B5EF4-FFF2-40B4-BE49-F238E27FC236}">
                <a16:creationId xmlns:a16="http://schemas.microsoft.com/office/drawing/2014/main" id="{848F97BE-7C14-4949-9A73-678713E6A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2210" y="3502943"/>
            <a:ext cx="726771" cy="726771"/>
          </a:xfrm>
          <a:prstGeom prst="rect">
            <a:avLst/>
          </a:prstGeom>
        </p:spPr>
      </p:pic>
      <p:pic>
        <p:nvPicPr>
          <p:cNvPr id="7" name="Gráfico 6" descr="Bússola de mapa">
            <a:extLst>
              <a:ext uri="{FF2B5EF4-FFF2-40B4-BE49-F238E27FC236}">
                <a16:creationId xmlns:a16="http://schemas.microsoft.com/office/drawing/2014/main" id="{CF7C0D0C-E5CE-45C4-B7F3-74878C2AA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6637" y="553704"/>
            <a:ext cx="828535" cy="828535"/>
          </a:xfrm>
          <a:prstGeom prst="rect">
            <a:avLst/>
          </a:prstGeom>
        </p:spPr>
      </p:pic>
      <p:pic>
        <p:nvPicPr>
          <p:cNvPr id="10" name="Gráfico 9" descr="Poste de sinalização">
            <a:extLst>
              <a:ext uri="{FF2B5EF4-FFF2-40B4-BE49-F238E27FC236}">
                <a16:creationId xmlns:a16="http://schemas.microsoft.com/office/drawing/2014/main" id="{2A56DE85-CEEB-449B-B033-824B95AFDE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07520" y="2183158"/>
            <a:ext cx="726771" cy="726771"/>
          </a:xfrm>
          <a:prstGeom prst="rect">
            <a:avLst/>
          </a:prstGeom>
        </p:spPr>
      </p:pic>
      <p:pic>
        <p:nvPicPr>
          <p:cNvPr id="14" name="Gráfico 13" descr="Caminhada">
            <a:extLst>
              <a:ext uri="{FF2B5EF4-FFF2-40B4-BE49-F238E27FC236}">
                <a16:creationId xmlns:a16="http://schemas.microsoft.com/office/drawing/2014/main" id="{BE49978A-C118-44E7-B540-3B7F9988D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2209" y="4494259"/>
            <a:ext cx="726772" cy="726772"/>
          </a:xfrm>
          <a:prstGeom prst="rect">
            <a:avLst/>
          </a:prstGeom>
        </p:spPr>
      </p:pic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51C870B-E688-45BD-87E3-49802C4CF3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909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C602AAA9-19CE-4BAC-85DD-92996D85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5" name="Shape 73">
            <a:extLst>
              <a:ext uri="{FF2B5EF4-FFF2-40B4-BE49-F238E27FC236}">
                <a16:creationId xmlns:a16="http://schemas.microsoft.com/office/drawing/2014/main" id="{A5C99026-D0AA-4DDD-9AC4-9F5944371C37}"/>
              </a:ext>
            </a:extLst>
          </p:cNvPr>
          <p:cNvSpPr txBox="1">
            <a:spLocks/>
          </p:cNvSpPr>
          <p:nvPr/>
        </p:nvSpPr>
        <p:spPr>
          <a:xfrm>
            <a:off x="942109" y="512139"/>
            <a:ext cx="6151418" cy="5554681"/>
          </a:xfrm>
          <a:prstGeom prst="rect">
            <a:avLst/>
          </a:prstGeom>
          <a:solidFill>
            <a:srgbClr val="00010A">
              <a:alpha val="70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69995" y="1272389"/>
            <a:ext cx="5922499" cy="48922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Escolha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um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foco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sua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atenção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(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respiração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).</a:t>
            </a:r>
          </a:p>
          <a:p>
            <a:pPr algn="ctr" eaLnBrk="1" hangingPunct="1"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Perceba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quando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a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mente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divagar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aceite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.</a:t>
            </a:r>
          </a:p>
          <a:p>
            <a:pPr algn="ctr" eaLnBrk="1" hangingPunct="1"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Retorne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amorosamente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.</a:t>
            </a:r>
          </a:p>
          <a:p>
            <a:pPr marL="571500" indent="-571500" algn="ctr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É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uma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habilidade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–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quanto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mais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treino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melhor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fico.</a:t>
            </a:r>
          </a:p>
        </p:txBody>
      </p:sp>
      <p:pic>
        <p:nvPicPr>
          <p:cNvPr id="3" name="Gráfico 2" descr="Coração">
            <a:extLst>
              <a:ext uri="{FF2B5EF4-FFF2-40B4-BE49-F238E27FC236}">
                <a16:creationId xmlns:a16="http://schemas.microsoft.com/office/drawing/2014/main" id="{848F97BE-7C14-4949-9A73-678713E6A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2210" y="3502943"/>
            <a:ext cx="726771" cy="726771"/>
          </a:xfrm>
          <a:prstGeom prst="rect">
            <a:avLst/>
          </a:prstGeom>
        </p:spPr>
      </p:pic>
      <p:pic>
        <p:nvPicPr>
          <p:cNvPr id="7" name="Gráfico 6" descr="Bússola de mapa">
            <a:extLst>
              <a:ext uri="{FF2B5EF4-FFF2-40B4-BE49-F238E27FC236}">
                <a16:creationId xmlns:a16="http://schemas.microsoft.com/office/drawing/2014/main" id="{CF7C0D0C-E5CE-45C4-B7F3-74878C2AA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6637" y="553704"/>
            <a:ext cx="828535" cy="828535"/>
          </a:xfrm>
          <a:prstGeom prst="rect">
            <a:avLst/>
          </a:prstGeom>
        </p:spPr>
      </p:pic>
      <p:pic>
        <p:nvPicPr>
          <p:cNvPr id="10" name="Gráfico 9" descr="Poste de sinalização">
            <a:extLst>
              <a:ext uri="{FF2B5EF4-FFF2-40B4-BE49-F238E27FC236}">
                <a16:creationId xmlns:a16="http://schemas.microsoft.com/office/drawing/2014/main" id="{2A56DE85-CEEB-449B-B033-824B95AFDE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07520" y="2183158"/>
            <a:ext cx="726771" cy="726771"/>
          </a:xfrm>
          <a:prstGeom prst="rect">
            <a:avLst/>
          </a:prstGeom>
        </p:spPr>
      </p:pic>
      <p:pic>
        <p:nvPicPr>
          <p:cNvPr id="14" name="Gráfico 13" descr="Caminhada">
            <a:extLst>
              <a:ext uri="{FF2B5EF4-FFF2-40B4-BE49-F238E27FC236}">
                <a16:creationId xmlns:a16="http://schemas.microsoft.com/office/drawing/2014/main" id="{BE49978A-C118-44E7-B540-3B7F9988D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2209" y="4494259"/>
            <a:ext cx="726772" cy="726772"/>
          </a:xfrm>
          <a:prstGeom prst="rect">
            <a:avLst/>
          </a:prstGeom>
        </p:spPr>
      </p:pic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51C870B-E688-45BD-87E3-49802C4CF3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73">
            <a:extLst>
              <a:ext uri="{FF2B5EF4-FFF2-40B4-BE49-F238E27FC236}">
                <a16:creationId xmlns:a16="http://schemas.microsoft.com/office/drawing/2014/main" id="{37B12787-0E0F-44CC-99CD-FD4B365B2C33}"/>
              </a:ext>
            </a:extLst>
          </p:cNvPr>
          <p:cNvSpPr txBox="1">
            <a:spLocks/>
          </p:cNvSpPr>
          <p:nvPr/>
        </p:nvSpPr>
        <p:spPr>
          <a:xfrm>
            <a:off x="8163523" y="3255817"/>
            <a:ext cx="3474295" cy="981817"/>
          </a:xfrm>
          <a:prstGeom prst="rect">
            <a:avLst/>
          </a:prstGeom>
          <a:solidFill>
            <a:srgbClr val="00010A">
              <a:alpha val="70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F97B09C-169A-4992-8470-3460DF02D81D}"/>
              </a:ext>
            </a:extLst>
          </p:cNvPr>
          <p:cNvSpPr txBox="1"/>
          <p:nvPr/>
        </p:nvSpPr>
        <p:spPr>
          <a:xfrm>
            <a:off x="8317942" y="3395356"/>
            <a:ext cx="3203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praticar!</a:t>
            </a:r>
          </a:p>
        </p:txBody>
      </p:sp>
    </p:spTree>
    <p:extLst>
      <p:ext uri="{BB962C8B-B14F-4D97-AF65-F5344CB8AC3E}">
        <p14:creationId xmlns:p14="http://schemas.microsoft.com/office/powerpoint/2010/main" val="820035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interior, mesa, sala&#10;&#10;Descrição gerada com muito alta confiança">
            <a:extLst>
              <a:ext uri="{FF2B5EF4-FFF2-40B4-BE49-F238E27FC236}">
                <a16:creationId xmlns:a16="http://schemas.microsoft.com/office/drawing/2014/main" id="{57B82718-EA73-4152-84A5-868492D25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5" b="4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64F135-130A-45F1-9517-A0371E40078F}"/>
              </a:ext>
            </a:extLst>
          </p:cNvPr>
          <p:cNvSpPr txBox="1"/>
          <p:nvPr/>
        </p:nvSpPr>
        <p:spPr>
          <a:xfrm>
            <a:off x="2130876" y="1939637"/>
            <a:ext cx="7930248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estava a caminho da escola.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Estava preocupado com a aula de matemática.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317C122-85D2-4C2A-987E-8B5CBE7F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89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8" name="Picture 4" descr="Resultado de imagem para black kids doing te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3600" dirty="0">
                <a:latin typeface="+mj-lt"/>
              </a:rPr>
              <a:t>Lista de </a:t>
            </a:r>
            <a:r>
              <a:rPr lang="en-US" sz="3600" dirty="0" err="1">
                <a:latin typeface="+mj-lt"/>
              </a:rPr>
              <a:t>presença</a:t>
            </a:r>
            <a:endParaRPr lang="en-US" sz="3600" dirty="0"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 eaLnBrk="1" hangingPunct="1">
              <a:spcAft>
                <a:spcPts val="600"/>
              </a:spcAft>
            </a:pPr>
            <a:fld id="{C8C1A18F-344C-4C42-A23A-066EA8500602}" type="slidenum">
              <a:rPr lang="en-US" altLang="pt-BR">
                <a:solidFill>
                  <a:srgbClr val="FFFFFF"/>
                </a:solidFill>
                <a:latin typeface="+mn-lt"/>
              </a:rPr>
              <a:pPr algn="r" defTabSz="457200" eaLnBrk="1" hangingPunct="1">
                <a:spcAft>
                  <a:spcPts val="600"/>
                </a:spcAft>
              </a:pPr>
              <a:t>4</a:t>
            </a:fld>
            <a:endParaRPr lang="en-US" altLang="pt-BR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06908C9-6F15-44CA-82D3-5004563CB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71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interior, mesa, sala&#10;&#10;Descrição gerada com muito alta confiança">
            <a:extLst>
              <a:ext uri="{FF2B5EF4-FFF2-40B4-BE49-F238E27FC236}">
                <a16:creationId xmlns:a16="http://schemas.microsoft.com/office/drawing/2014/main" id="{57B82718-EA73-4152-84A5-868492D25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5" b="4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64F135-130A-45F1-9517-A0371E40078F}"/>
              </a:ext>
            </a:extLst>
          </p:cNvPr>
          <p:cNvSpPr txBox="1"/>
          <p:nvPr/>
        </p:nvSpPr>
        <p:spPr>
          <a:xfrm>
            <a:off x="1977501" y="1939637"/>
            <a:ext cx="8236998" cy="156966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estava a caminho da escola.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Estava preocupado com a aula de matemática.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Tinha medo de não conseguir controlar a turma.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BF2BF8C-C99B-4B7A-B74D-338DF28C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105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interior, mesa, sala&#10;&#10;Descrição gerada com muito alta confiança">
            <a:extLst>
              <a:ext uri="{FF2B5EF4-FFF2-40B4-BE49-F238E27FC236}">
                <a16:creationId xmlns:a16="http://schemas.microsoft.com/office/drawing/2014/main" id="{57B82718-EA73-4152-84A5-868492D25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5" b="4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64F135-130A-45F1-9517-A0371E40078F}"/>
              </a:ext>
            </a:extLst>
          </p:cNvPr>
          <p:cNvSpPr txBox="1"/>
          <p:nvPr/>
        </p:nvSpPr>
        <p:spPr>
          <a:xfrm>
            <a:off x="1876223" y="1939637"/>
            <a:ext cx="8439554" cy="206210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estava a caminho da escola.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Estava preocupado com a aula de matemática.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Tinha medo de não conseguir controlar a turma.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Aquilo não fazia parte das tarefas de um porteiro.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58A9E975-365E-4384-9969-D0992BDA6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336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interior, mesa, sala&#10;&#10;Descrição gerada com muito alta confiança">
            <a:extLst>
              <a:ext uri="{FF2B5EF4-FFF2-40B4-BE49-F238E27FC236}">
                <a16:creationId xmlns:a16="http://schemas.microsoft.com/office/drawing/2014/main" id="{57B82718-EA73-4152-84A5-868492D25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5" b="4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64F135-130A-45F1-9517-A0371E40078F}"/>
              </a:ext>
            </a:extLst>
          </p:cNvPr>
          <p:cNvSpPr txBox="1"/>
          <p:nvPr/>
        </p:nvSpPr>
        <p:spPr>
          <a:xfrm>
            <a:off x="1876223" y="1939637"/>
            <a:ext cx="8439554" cy="206210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estava a caminho da escola.</a:t>
            </a:r>
          </a:p>
          <a:p>
            <a:pPr algn="ctr"/>
            <a:r>
              <a:rPr lang="pt-BR" sz="3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Estava preocupado com a aula de matemática.</a:t>
            </a:r>
          </a:p>
          <a:p>
            <a:pPr algn="ctr"/>
            <a:r>
              <a:rPr lang="pt-BR" sz="3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Tinha medo de não conseguir controlar a turma.</a:t>
            </a:r>
          </a:p>
          <a:p>
            <a:pPr algn="ctr"/>
            <a:r>
              <a:rPr lang="pt-BR" sz="3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Aquilo não fazia parte das tarefas de um porteiro.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B7AEDE3-A550-420F-8441-F3260A83AC37}"/>
              </a:ext>
            </a:extLst>
          </p:cNvPr>
          <p:cNvSpPr txBox="1"/>
          <p:nvPr/>
        </p:nvSpPr>
        <p:spPr>
          <a:xfrm>
            <a:off x="1329117" y="4882210"/>
            <a:ext cx="9533765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vemos o mundo como ele é, mas como nós somos.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E63F10A-DC89-44A9-9171-8C4CAC9A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951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6944CE5F-FB01-4A9C-B1A6-2A280B73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11" name="Shape 73">
            <a:extLst>
              <a:ext uri="{FF2B5EF4-FFF2-40B4-BE49-F238E27FC236}">
                <a16:creationId xmlns:a16="http://schemas.microsoft.com/office/drawing/2014/main" id="{328B715D-C4DD-476A-B73D-971C6BAF143A}"/>
              </a:ext>
            </a:extLst>
          </p:cNvPr>
          <p:cNvSpPr txBox="1">
            <a:spLocks/>
          </p:cNvSpPr>
          <p:nvPr/>
        </p:nvSpPr>
        <p:spPr>
          <a:xfrm>
            <a:off x="530146" y="367099"/>
            <a:ext cx="11150673" cy="3144890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 cultivar verdadeiramente a atenção plena, precisamos voltar a nos integrar por inteiro com nosso corpo</a:t>
            </a:r>
          </a:p>
          <a:p>
            <a:pPr eaLnBrk="1" hangingPunct="1">
              <a:spcAft>
                <a:spcPts val="1200"/>
              </a:spcAft>
            </a:pPr>
            <a:r>
              <a:rPr lang="pt-B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Mark Williams e Danny </a:t>
            </a:r>
            <a:r>
              <a:rPr lang="pt-BR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Penman</a:t>
            </a:r>
            <a:endParaRPr lang="pt-BR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783A9-C807-4EDB-84CB-B666862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Resultado de imagem para atenÃ§Ã£o plena mindfulness como encontrar a paz em um mundo frenÃ©tico">
            <a:extLst>
              <a:ext uri="{FF2B5EF4-FFF2-40B4-BE49-F238E27FC236}">
                <a16:creationId xmlns:a16="http://schemas.microsoft.com/office/drawing/2014/main" id="{6D23DA1A-CCE4-4EBF-BBC1-FB14AB73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888" y="2952124"/>
            <a:ext cx="2647972" cy="3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5F44BCF-0376-4BA0-A69F-CB3AB089E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339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grama, chão, ao ar livre, brinquedo&#10;&#10;Descrição gerada com muito alta confiança">
            <a:extLst>
              <a:ext uri="{FF2B5EF4-FFF2-40B4-BE49-F238E27FC236}">
                <a16:creationId xmlns:a16="http://schemas.microsoft.com/office/drawing/2014/main" id="{87E4A788-33FD-41B1-8AF6-76A186DD2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9" b="93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F03D95-1785-4417-9630-27F0BE41F1F4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1, 2, 3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5CEB94E-A175-419D-B70C-502DB9709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553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mindfulness">
            <a:extLst>
              <a:ext uri="{FF2B5EF4-FFF2-40B4-BE49-F238E27FC236}">
                <a16:creationId xmlns:a16="http://schemas.microsoft.com/office/drawing/2014/main" id="{3B945A10-39A5-48F8-ADCE-F4B36DA5C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r="9154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" y="874760"/>
            <a:ext cx="1219199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4000" kern="1200" dirty="0" err="1">
                <a:solidFill>
                  <a:srgbClr val="303030"/>
                </a:solidFill>
                <a:latin typeface="+mj-lt"/>
              </a:rPr>
              <a:t>Criando</a:t>
            </a:r>
            <a:r>
              <a:rPr lang="en-US" sz="4000" kern="1200" dirty="0">
                <a:solidFill>
                  <a:srgbClr val="303030"/>
                </a:solidFill>
                <a:latin typeface="+mj-lt"/>
              </a:rPr>
              <a:t> um </a:t>
            </a:r>
            <a:r>
              <a:rPr lang="en-US" sz="4000" kern="1200" dirty="0" err="1">
                <a:solidFill>
                  <a:srgbClr val="303030"/>
                </a:solidFill>
                <a:latin typeface="+mj-lt"/>
              </a:rPr>
              <a:t>hábito</a:t>
            </a:r>
            <a:endParaRPr lang="en-US" sz="4000" kern="1200" dirty="0">
              <a:solidFill>
                <a:srgbClr val="303030"/>
              </a:solidFill>
              <a:latin typeface="+mj-lt"/>
            </a:endParaRP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648691" y="3481387"/>
            <a:ext cx="8894618" cy="3074281"/>
          </a:xfr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 eaLnBrk="1" hangingPunct="1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 passos para criar um hábito:</a:t>
            </a:r>
          </a:p>
          <a:p>
            <a:pPr marL="0" eaLnBrk="1" hangingPunct="1"/>
            <a:endParaRPr lang="pt-BR" sz="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Mínimo esforço possível (micro hábito)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Faça um plano (pense nos detalhes e escreva)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Use lembretes (marque no calendário, coloque no alarme...)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Tenha ajuda de amigos (pressão por pares funciona!)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Celebre quando fizer!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D7B8841-2FA4-479E-A20F-86BE76C11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274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512618" y="183219"/>
            <a:ext cx="7413674" cy="5826943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45408" y="393061"/>
            <a:ext cx="71212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Para facilitar nossa vida: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gratuitos na internet!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http://ondaazul.link/meditacao-para-adultos</a:t>
            </a:r>
          </a:p>
          <a:p>
            <a:pPr algn="ctr"/>
            <a:endParaRPr lang="pt-BR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http://ondaazul.link/meditacao-para-criancas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de 3min a 30min.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74EA258-0CA9-4E2A-817C-A20EB1162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271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1482436" y="459259"/>
            <a:ext cx="4973782" cy="801506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36143" y="571799"/>
            <a:ext cx="549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Vamos fazer com um áudio?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E89EBC9-03C7-4905-9E12-0C7536DD8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464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581890" y="459259"/>
            <a:ext cx="7211611" cy="5428924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36143" y="2101487"/>
            <a:ext cx="54964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Escreva em algum lugar quando e onde vai praticar.</a:t>
            </a:r>
          </a:p>
          <a:p>
            <a:pPr marL="514350" indent="-514350" algn="ctr">
              <a:buAutoNum type="arabicPeriod"/>
            </a:pP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marL="514350" indent="-514350" algn="ctr">
              <a:buAutoNum type="arabicPeriod"/>
            </a:pP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marL="514350" indent="-514350" algn="ctr">
              <a:buAutoNum type="arabicPeriod"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Conte para a pessoa ao seu lado quando e onde irá praticar.</a:t>
            </a:r>
          </a:p>
        </p:txBody>
      </p:sp>
      <p:pic>
        <p:nvPicPr>
          <p:cNvPr id="4" name="Gráfico 3" descr="Megafone">
            <a:extLst>
              <a:ext uri="{FF2B5EF4-FFF2-40B4-BE49-F238E27FC236}">
                <a16:creationId xmlns:a16="http://schemas.microsoft.com/office/drawing/2014/main" id="{7D93A7D7-1CE0-45A8-B674-7F6958D6C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2628" y="3286516"/>
            <a:ext cx="914400" cy="914400"/>
          </a:xfrm>
          <a:prstGeom prst="rect">
            <a:avLst/>
          </a:prstGeom>
        </p:spPr>
      </p:pic>
      <p:pic>
        <p:nvPicPr>
          <p:cNvPr id="7" name="Gráfico 6" descr="Calendário mensal">
            <a:extLst>
              <a:ext uri="{FF2B5EF4-FFF2-40B4-BE49-F238E27FC236}">
                <a16:creationId xmlns:a16="http://schemas.microsoft.com/office/drawing/2014/main" id="{ABB5A3DD-8B50-4DF0-95A1-3AC032787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2628" y="1187087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251C7AF-F192-46FB-B9A4-9A53F2D7DD3D}"/>
              </a:ext>
            </a:extLst>
          </p:cNvPr>
          <p:cNvSpPr txBox="1"/>
          <p:nvPr/>
        </p:nvSpPr>
        <p:spPr>
          <a:xfrm>
            <a:off x="581890" y="584662"/>
            <a:ext cx="721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Já convenci sua razão? Vamos começar?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FBB400A-2F81-4B8F-98AF-4A54FC9A7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046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" y="1090670"/>
            <a:ext cx="12191999" cy="718470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0000"/>
                </a:solidFill>
                <a:latin typeface="+mj-lt"/>
              </a:rPr>
              <a:t>AVISO!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" y="2002506"/>
            <a:ext cx="12191999" cy="500626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>
                <a:solidFill>
                  <a:schemeClr val="tx1"/>
                </a:solidFill>
                <a:latin typeface="+mj-lt"/>
              </a:rPr>
              <a:t>Isso não é um curso oficial de </a:t>
            </a:r>
            <a:r>
              <a:rPr lang="pt-BR" dirty="0" err="1">
                <a:solidFill>
                  <a:schemeClr val="tx1"/>
                </a:solidFill>
                <a:latin typeface="+mj-lt"/>
              </a:rPr>
              <a:t>Mindfulness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CB3D15E-5228-4DEF-A5F9-925A19952206}"/>
              </a:ext>
            </a:extLst>
          </p:cNvPr>
          <p:cNvSpPr txBox="1">
            <a:spLocks/>
          </p:cNvSpPr>
          <p:nvPr/>
        </p:nvSpPr>
        <p:spPr>
          <a:xfrm>
            <a:off x="0" y="2889864"/>
            <a:ext cx="12192000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dirty="0">
                <a:latin typeface="+mj-lt"/>
              </a:rPr>
              <a:t>Sugestões para aprofundar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15B75A8-F369-4247-9B61-DD8AB1E7EE4D}"/>
              </a:ext>
            </a:extLst>
          </p:cNvPr>
          <p:cNvSpPr txBox="1"/>
          <p:nvPr/>
        </p:nvSpPr>
        <p:spPr>
          <a:xfrm>
            <a:off x="2487539" y="3995066"/>
            <a:ext cx="7216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Vídeo no YouTube, livro, aplicativo, site, notícia...</a:t>
            </a:r>
          </a:p>
          <a:p>
            <a:pPr algn="ctr"/>
            <a:endParaRPr lang="pt-BR" sz="2400" dirty="0">
              <a:latin typeface="+mj-lt"/>
            </a:endParaRPr>
          </a:p>
          <a:p>
            <a:pPr algn="ctr"/>
            <a:r>
              <a:rPr lang="pt-BR" sz="2400" dirty="0">
                <a:latin typeface="+mj-lt"/>
              </a:rPr>
              <a:t>Mensagem de </a:t>
            </a:r>
            <a:r>
              <a:rPr lang="pt-BR" sz="2400" dirty="0" err="1">
                <a:latin typeface="+mj-lt"/>
              </a:rPr>
              <a:t>Whatsapp</a:t>
            </a:r>
            <a:r>
              <a:rPr lang="pt-BR" sz="2400" dirty="0">
                <a:latin typeface="+mj-lt"/>
              </a:rPr>
              <a:t>.</a:t>
            </a:r>
          </a:p>
          <a:p>
            <a:pPr algn="ctr"/>
            <a:r>
              <a:rPr lang="pt-BR" sz="2400" dirty="0">
                <a:latin typeface="+mj-lt"/>
              </a:rPr>
              <a:t>Quem preferir, posso passar por e-mail.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42A89E19-7230-4A36-B3A6-3AE0ABEE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75B9624-8A35-4BEB-9FFC-05CA80308094}"/>
              </a:ext>
            </a:extLst>
          </p:cNvPr>
          <p:cNvSpPr/>
          <p:nvPr/>
        </p:nvSpPr>
        <p:spPr>
          <a:xfrm>
            <a:off x="10765153" y="6167687"/>
            <a:ext cx="1329097" cy="63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16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1444802"/>
            <a:ext cx="10331014" cy="4322678"/>
          </a:xfrm>
        </p:spPr>
        <p:txBody>
          <a:bodyPr/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ESTÃO?</a:t>
            </a:r>
            <a:br>
              <a:rPr lang="pt-BR" sz="4400" dirty="0">
                <a:latin typeface="+mj-lt"/>
              </a:rPr>
            </a:br>
            <a:br>
              <a:rPr lang="pt-BR" sz="4400" dirty="0">
                <a:latin typeface="+mj-lt"/>
              </a:rPr>
            </a:br>
            <a:br>
              <a:rPr lang="pt-BR" sz="4000" dirty="0"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Dois sentimento vividos na última semana?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foi com os alunos? Repercussão do 1º Encontro.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B7ABE9-E14A-4F79-A6DF-FEBB7FE6CDB6}"/>
              </a:ext>
            </a:extLst>
          </p:cNvPr>
          <p:cNvSpPr/>
          <p:nvPr/>
        </p:nvSpPr>
        <p:spPr>
          <a:xfrm>
            <a:off x="9861452" y="5590339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C146AAB-ED78-46ED-B850-D5423CC0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1" y="5842260"/>
            <a:ext cx="2064324" cy="7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7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56250" y="2156898"/>
            <a:ext cx="54964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+mj-lt"/>
              </a:rPr>
              <a:t>Missões: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Realizar técnica 5x / semana (prática formal).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Escolher uma atividade rotineira (como escovar dentes, tomar banho ou ir para o trabalho) e fazer com Atenção Plena por uma semana (todos os dias – prática não formal).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5" y="311294"/>
            <a:ext cx="1799388" cy="9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30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árvore, ao ar livre, réptil&#10;&#10;Descrição gerada com muito alta confiança">
            <a:extLst>
              <a:ext uri="{FF2B5EF4-FFF2-40B4-BE49-F238E27FC236}">
                <a16:creationId xmlns:a16="http://schemas.microsoft.com/office/drawing/2014/main" id="{DABBAB89-5948-4DDC-A77F-E4F88BF87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68" b="422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80B3E97-117B-46E2-9F61-0287E5CAFFEB}"/>
              </a:ext>
            </a:extLst>
          </p:cNvPr>
          <p:cNvSpPr txBox="1"/>
          <p:nvPr/>
        </p:nvSpPr>
        <p:spPr>
          <a:xfrm>
            <a:off x="221673" y="154817"/>
            <a:ext cx="7139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partir daqui, haverá dragões.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2E87F3F-DC28-473B-9C78-126344FF2157}"/>
              </a:ext>
            </a:extLst>
          </p:cNvPr>
          <p:cNvSpPr/>
          <p:nvPr/>
        </p:nvSpPr>
        <p:spPr>
          <a:xfrm>
            <a:off x="8160327" y="6211659"/>
            <a:ext cx="4031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Cartógrafos escreveram para marcar ponto que ainda deveria ser explorado.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49DF933-A86B-4B47-876A-0AFBC5133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776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544F558-366A-424E-9E1B-7C10A928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9"/>
            <a:ext cx="12192000" cy="6836802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762410" cy="71847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3751365" cy="500626"/>
          </a:xfrm>
          <a:solidFill>
            <a:srgbClr val="00010A">
              <a:alpha val="7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46,9% do dia vagando...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392931" y="3644077"/>
            <a:ext cx="3559096" cy="70669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Atenção Plena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130728"/>
            <a:ext cx="3751365" cy="146910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Neuroplasticidade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desempenho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Telômero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65825"/>
            <a:ext cx="5771895" cy="48424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 todo dia (hábito) – micro hábito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4" y="5606843"/>
            <a:ext cx="4923639" cy="85201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Sentar, respirar, divagar, aceitar, retornar amorosamente. </a:t>
            </a:r>
          </a:p>
        </p:txBody>
      </p:sp>
      <p:sp>
        <p:nvSpPr>
          <p:cNvPr id="11" name="Chave Esquerda 10"/>
          <p:cNvSpPr/>
          <p:nvPr/>
        </p:nvSpPr>
        <p:spPr>
          <a:xfrm>
            <a:off x="4689987" y="2130728"/>
            <a:ext cx="333937" cy="1469105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Seta: Dobrada 11"/>
          <p:cNvSpPr/>
          <p:nvPr/>
        </p:nvSpPr>
        <p:spPr>
          <a:xfrm>
            <a:off x="1951524" y="2552698"/>
            <a:ext cx="2212257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A023DC2-8AE1-4492-B386-FA668DE30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036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B15ECA-1C56-4445-B15B-87E2F57D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E1B61E-92F5-4F1E-97EA-AF7FA0E85705}"/>
              </a:ext>
            </a:extLst>
          </p:cNvPr>
          <p:cNvSpPr txBox="1"/>
          <p:nvPr/>
        </p:nvSpPr>
        <p:spPr>
          <a:xfrm>
            <a:off x="134855" y="276376"/>
            <a:ext cx="120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+mj-lt"/>
              </a:rPr>
              <a:t>Com os alunos: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45F496-8A30-478D-8218-3D6B840B4616}"/>
              </a:ext>
            </a:extLst>
          </p:cNvPr>
          <p:cNvSpPr/>
          <p:nvPr/>
        </p:nvSpPr>
        <p:spPr>
          <a:xfrm>
            <a:off x="496908" y="3105523"/>
            <a:ext cx="5666509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ESCOLHER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Tenho Monstros na Barriga (</a:t>
            </a: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Tonia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Casarin)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Roda de Escolhas / Cardápio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Mímica dos sentimentos 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Desenho dos sentimentos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98DCEB3F-2E56-479F-815F-DCEAFD9D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66" y="2318090"/>
            <a:ext cx="2770480" cy="314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44185D73-3CD2-455B-A0E1-8B5C1945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343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discutir e </a:t>
            </a:r>
            <a:r>
              <a:rPr lang="pt-BR" sz="3200" dirty="0" err="1">
                <a:highlight>
                  <a:srgbClr val="FFFF00"/>
                </a:highlight>
                <a:latin typeface="+mj-lt"/>
              </a:rPr>
              <a:t>co-criar</a:t>
            </a:r>
            <a:r>
              <a:rPr lang="pt-BR" sz="3200" dirty="0">
                <a:highlight>
                  <a:srgbClr val="FFFF00"/>
                </a:highlight>
                <a:latin typeface="+mj-lt"/>
              </a:rPr>
              <a:t> soluções.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Alunos que tem dificuldade de se acalmar após o recreio ou a aula de Educação Física.</a:t>
            </a:r>
          </a:p>
          <a:p>
            <a:pPr marL="914400" lvl="1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Sugestão: praticarmos juntos a meditação – respiração consciente.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30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3002588-9E5A-4815-8A24-2A443CB7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48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4DB272-AB82-48C7-BAEB-98ADB1351D73}"/>
              </a:ext>
            </a:extLst>
          </p:cNvPr>
          <p:cNvSpPr txBox="1"/>
          <p:nvPr/>
        </p:nvSpPr>
        <p:spPr>
          <a:xfrm>
            <a:off x="0" y="586256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Avaliação pós-Encontro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4E8D6E2-ED86-4CF7-B41B-13368EB21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564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529" y="-64312"/>
            <a:ext cx="12300933" cy="7048435"/>
            <a:chOff x="-529" y="-64312"/>
            <a:chExt cx="12300933" cy="7048435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64312"/>
              <a:ext cx="12300933" cy="704843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33370" r="31913"/>
            <a:stretch/>
          </p:blipFill>
          <p:spPr>
            <a:xfrm flipH="1">
              <a:off x="-1" y="-64312"/>
              <a:ext cx="4270501" cy="7048435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401A096-B853-4CD2-9741-4AFDA7FDDF27}"/>
              </a:ext>
            </a:extLst>
          </p:cNvPr>
          <p:cNvSpPr/>
          <p:nvPr/>
        </p:nvSpPr>
        <p:spPr>
          <a:xfrm>
            <a:off x="-14177" y="-64312"/>
            <a:ext cx="4695840" cy="693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A83921-C0CE-491B-B59A-D6B4F1DA670F}"/>
              </a:ext>
            </a:extLst>
          </p:cNvPr>
          <p:cNvSpPr/>
          <p:nvPr/>
        </p:nvSpPr>
        <p:spPr>
          <a:xfrm>
            <a:off x="6673997" y="2067829"/>
            <a:ext cx="33105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6000" i="1" dirty="0">
                <a:solidFill>
                  <a:srgbClr val="FFE400"/>
                </a:solidFill>
                <a:latin typeface="+mj-lt"/>
              </a:rPr>
              <a:t>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8C8CF6-05F0-4B4D-9F6E-A2FB76A0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3" y="2750270"/>
            <a:ext cx="3531095" cy="13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4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DF22A9-8CEE-4897-996E-C5AA4133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179881" y="4681486"/>
            <a:ext cx="5282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 qualquer momento:</a:t>
            </a: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Liberdade total para perguntar.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480FACC-96D0-47ED-B785-B7D105524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4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colocar os desafios levantados anteriormente que serão discutidos no Encontro de hoje.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Hoje discutiremos: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Alunos que tem dificuldade de se acalmar após o recreio ou a aula de Educação Física.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4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comida&#10;&#10;Descrição gerada com alta confiança">
            <a:extLst>
              <a:ext uri="{FF2B5EF4-FFF2-40B4-BE49-F238E27FC236}">
                <a16:creationId xmlns:a16="http://schemas.microsoft.com/office/drawing/2014/main" id="{6E09C6BB-BB76-48E0-B183-F084668F4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301279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92930" y="1413706"/>
            <a:ext cx="389885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o que estou sentindo?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542138" y="3646665"/>
            <a:ext cx="3291904" cy="122575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emocional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6" y="1724748"/>
            <a:ext cx="5093470" cy="104713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t-PT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Autoconsciência / Autocontrole / Consciência social.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23926" y="3029229"/>
            <a:ext cx="6981263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para saúde, bem estar e sucesso.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79923"/>
            <a:ext cx="2983910" cy="1619912"/>
          </a:xfrm>
          <a:prstGeom prst="bentArrow">
            <a:avLst>
              <a:gd name="adj1" fmla="val 16549"/>
              <a:gd name="adj2" fmla="val 18627"/>
              <a:gd name="adj3" fmla="val 1680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273269" y="4919244"/>
            <a:ext cx="2662166" cy="847373"/>
          </a:xfrm>
          <a:prstGeom prst="bentArrow">
            <a:avLst>
              <a:gd name="adj1" fmla="val 27862"/>
              <a:gd name="adj2" fmla="val 40185"/>
              <a:gd name="adj3" fmla="val 3277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6" y="3756308"/>
            <a:ext cx="6978360" cy="28692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Ouvir o corpo.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Nomear o sentimento.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Medir a intensidade.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Acolher e agir com consciência.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Identificar pistas não verbais de como outra pessoa se sente e agir </a:t>
            </a:r>
            <a:r>
              <a:rPr lang="pt-BR" dirty="0">
                <a:solidFill>
                  <a:schemeClr val="bg1"/>
                </a:solidFill>
              </a:rPr>
              <a:t>conscientemente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eta: Dobrada 14">
            <a:extLst>
              <a:ext uri="{FF2B5EF4-FFF2-40B4-BE49-F238E27FC236}">
                <a16:creationId xmlns:a16="http://schemas.microsoft.com/office/drawing/2014/main" id="{47C322FE-B1ED-4DD2-A3DC-841619254114}"/>
              </a:ext>
            </a:extLst>
          </p:cNvPr>
          <p:cNvSpPr/>
          <p:nvPr/>
        </p:nvSpPr>
        <p:spPr>
          <a:xfrm>
            <a:off x="2374491" y="3029230"/>
            <a:ext cx="2560944" cy="534616"/>
          </a:xfrm>
          <a:prstGeom prst="bentArrow">
            <a:avLst>
              <a:gd name="adj1" fmla="val 45762"/>
              <a:gd name="adj2" fmla="val 50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7967404-6255-4598-88EF-516AE7CA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221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E93E2F80-D437-41A3-9CC4-7F0F5ACEF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795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4DEA0F5-3076-4384-8612-1550D897DFEB}"/>
              </a:ext>
            </a:extLst>
          </p:cNvPr>
          <p:cNvSpPr txBox="1">
            <a:spLocks/>
          </p:cNvSpPr>
          <p:nvPr/>
        </p:nvSpPr>
        <p:spPr>
          <a:xfrm>
            <a:off x="8022021" y="3573193"/>
            <a:ext cx="3852041" cy="24915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3200" dirty="0" err="1">
                <a:latin typeface="+mn-lt"/>
              </a:rPr>
              <a:t>Quanto</a:t>
            </a:r>
            <a:r>
              <a:rPr lang="en-US" sz="3200" dirty="0">
                <a:latin typeface="+mn-lt"/>
              </a:rPr>
              <a:t> tempo do </a:t>
            </a:r>
            <a:r>
              <a:rPr lang="en-US" sz="3200" dirty="0" err="1">
                <a:latin typeface="+mn-lt"/>
              </a:rPr>
              <a:t>seu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dia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você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passa</a:t>
            </a:r>
            <a:r>
              <a:rPr lang="en-US" sz="3200" dirty="0">
                <a:latin typeface="+mn-lt"/>
              </a:rPr>
              <a:t> com a </a:t>
            </a:r>
            <a:r>
              <a:rPr lang="en-US" sz="3200" dirty="0" err="1">
                <a:latin typeface="+mn-lt"/>
              </a:rPr>
              <a:t>mente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vagando</a:t>
            </a:r>
            <a:r>
              <a:rPr lang="en-US" sz="3200" dirty="0">
                <a:latin typeface="+mn-lt"/>
              </a:rPr>
              <a:t>?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3200" dirty="0">
                <a:latin typeface="+mn-lt"/>
              </a:rPr>
              <a:t> </a:t>
            </a:r>
            <a:br>
              <a:rPr lang="en-US" sz="3200" dirty="0">
                <a:latin typeface="+mn-lt"/>
              </a:rPr>
            </a:br>
            <a:r>
              <a:rPr lang="en-US" sz="3200" dirty="0" err="1">
                <a:latin typeface="+mn-lt"/>
              </a:rPr>
              <a:t>Não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atento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ao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presente</a:t>
            </a:r>
            <a:r>
              <a:rPr lang="en-US" sz="3200" dirty="0">
                <a:latin typeface="+mn-lt"/>
              </a:rPr>
              <a:t>?</a:t>
            </a:r>
          </a:p>
        </p:txBody>
      </p:sp>
      <p:pic>
        <p:nvPicPr>
          <p:cNvPr id="4" name="Imagem 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7303F67-2586-4B05-9B35-B29057CA5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94020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2373</Words>
  <Application>Microsoft Office PowerPoint</Application>
  <PresentationFormat>Widescreen</PresentationFormat>
  <Paragraphs>283</Paragraphs>
  <Slides>56</Slides>
  <Notes>40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5" baseType="lpstr">
      <vt:lpstr>Arial</vt:lpstr>
      <vt:lpstr>Calibri</vt:lpstr>
      <vt:lpstr>Calibri </vt:lpstr>
      <vt:lpstr>Calibri Light</vt:lpstr>
      <vt:lpstr>Dax</vt:lpstr>
      <vt:lpstr>Gill Sans MT</vt:lpstr>
      <vt:lpstr>Montserrat</vt:lpstr>
      <vt:lpstr>Wingdings</vt:lpstr>
      <vt:lpstr>Tema do Office</vt:lpstr>
      <vt:lpstr>Apresentação do PowerPoint</vt:lpstr>
      <vt:lpstr>Apresentação do PowerPoint</vt:lpstr>
      <vt:lpstr>OBRIGADO!</vt:lpstr>
      <vt:lpstr>Lista de presença</vt:lpstr>
      <vt:lpstr>COMO ESTÃO?   Dois sentimento vividos na última semana?  Como foi com os alunos? Repercussão do 1º Encontro.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Quanto tempo do seu dia você passa com a mente vagando?  Não atento ao presente?</vt:lpstr>
      <vt:lpstr>Apresentação do PowerPoint</vt:lpstr>
      <vt:lpstr>Apresentação do PowerPoint</vt:lpstr>
      <vt:lpstr>Apresentação do PowerPoint</vt:lpstr>
      <vt:lpstr>Apresentação do PowerPoint</vt:lpstr>
      <vt:lpstr>O que essa técnica não é:</vt:lpstr>
      <vt:lpstr>O que temos evidências que a prática da técnica pode fazer:</vt:lpstr>
      <vt:lpstr>O que temos evidências que a prática da técnica pode fazer:</vt:lpstr>
      <vt:lpstr>MINDFULNESS E NEUROPLASTICIDADE</vt:lpstr>
      <vt:lpstr>MINDFULNESS E TELOMERASE</vt:lpstr>
      <vt:lpstr>Apresentação do PowerPoint</vt:lpstr>
      <vt:lpstr>MINDFULNESS</vt:lpstr>
      <vt:lpstr>Apresentação do PowerPoint</vt:lpstr>
      <vt:lpstr>MINDFULNESS</vt:lpstr>
      <vt:lpstr>Apresentação do PowerPoint</vt:lpstr>
      <vt:lpstr>MINDFULNESS</vt:lpstr>
      <vt:lpstr>MINDFULNESS</vt:lpstr>
      <vt:lpstr>Esclarecendo...</vt:lpstr>
      <vt:lpstr>Esclarecendo...</vt:lpstr>
      <vt:lpstr>Esclarecendo...</vt:lpstr>
      <vt:lpstr>Esclarecendo...</vt:lpstr>
      <vt:lpstr>Esclarecendo...</vt:lpstr>
      <vt:lpstr>Esclarecendo...</vt:lpstr>
      <vt:lpstr>Apresentação do PowerPoint</vt:lpstr>
      <vt:lpstr>Esclarecendo...</vt:lpstr>
      <vt:lpstr>Esclarecendo...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Criando um hábito</vt:lpstr>
      <vt:lpstr>Apresentação do PowerPoint</vt:lpstr>
      <vt:lpstr>Apresentação do PowerPoint</vt:lpstr>
      <vt:lpstr>Apresentação do PowerPoint</vt:lpstr>
      <vt:lpstr>AVISO!</vt:lpstr>
      <vt:lpstr>Apresentação do PowerPoint</vt:lpstr>
      <vt:lpstr>Apresentação do PowerPoint</vt:lpstr>
      <vt:lpstr>Recapitulação expressa: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Pacifico</dc:creator>
  <cp:lastModifiedBy>Eduardo Pacifico</cp:lastModifiedBy>
  <cp:revision>11</cp:revision>
  <dcterms:created xsi:type="dcterms:W3CDTF">2019-02-11T12:37:00Z</dcterms:created>
  <dcterms:modified xsi:type="dcterms:W3CDTF">2019-04-04T00:06:15Z</dcterms:modified>
</cp:coreProperties>
</file>