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77" r:id="rId2"/>
    <p:sldId id="596" r:id="rId3"/>
    <p:sldId id="597" r:id="rId4"/>
    <p:sldId id="409" r:id="rId5"/>
    <p:sldId id="390" r:id="rId6"/>
    <p:sldId id="607" r:id="rId7"/>
    <p:sldId id="573" r:id="rId8"/>
    <p:sldId id="610" r:id="rId9"/>
    <p:sldId id="591" r:id="rId10"/>
    <p:sldId id="578" r:id="rId11"/>
    <p:sldId id="527" r:id="rId12"/>
    <p:sldId id="590" r:id="rId13"/>
    <p:sldId id="598" r:id="rId14"/>
    <p:sldId id="606" r:id="rId15"/>
    <p:sldId id="538" r:id="rId16"/>
    <p:sldId id="515" r:id="rId17"/>
    <p:sldId id="516" r:id="rId18"/>
    <p:sldId id="557" r:id="rId19"/>
    <p:sldId id="517" r:id="rId20"/>
    <p:sldId id="526" r:id="rId21"/>
    <p:sldId id="467" r:id="rId22"/>
    <p:sldId id="561" r:id="rId23"/>
    <p:sldId id="562" r:id="rId24"/>
    <p:sldId id="604" r:id="rId25"/>
    <p:sldId id="563" r:id="rId26"/>
    <p:sldId id="565" r:id="rId27"/>
    <p:sldId id="566" r:id="rId28"/>
    <p:sldId id="599" r:id="rId29"/>
    <p:sldId id="519" r:id="rId30"/>
    <p:sldId id="503" r:id="rId31"/>
    <p:sldId id="507" r:id="rId32"/>
    <p:sldId id="508" r:id="rId33"/>
    <p:sldId id="564" r:id="rId34"/>
    <p:sldId id="567" r:id="rId35"/>
    <p:sldId id="605" r:id="rId36"/>
    <p:sldId id="569" r:id="rId37"/>
    <p:sldId id="608" r:id="rId38"/>
    <p:sldId id="568" r:id="rId39"/>
    <p:sldId id="609" r:id="rId40"/>
    <p:sldId id="511" r:id="rId41"/>
    <p:sldId id="587" r:id="rId42"/>
    <p:sldId id="588" r:id="rId43"/>
    <p:sldId id="600" r:id="rId44"/>
    <p:sldId id="589" r:id="rId45"/>
    <p:sldId id="531" r:id="rId46"/>
    <p:sldId id="592" r:id="rId47"/>
    <p:sldId id="611" r:id="rId48"/>
    <p:sldId id="594" r:id="rId49"/>
    <p:sldId id="612" r:id="rId50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8F8F8"/>
    <a:srgbClr val="FCFCFC"/>
    <a:srgbClr val="075E93"/>
    <a:srgbClr val="808183"/>
    <a:srgbClr val="D6D7D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2449" autoAdjust="0"/>
  </p:normalViewPr>
  <p:slideViewPr>
    <p:cSldViewPr snapToGrid="0" snapToObjects="1">
      <p:cViewPr varScale="1">
        <p:scale>
          <a:sx n="63" d="100"/>
          <a:sy n="63" d="100"/>
        </p:scale>
        <p:origin x="78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DCDB2E94-714B-4AE2-8088-3F2B973D27D8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fld id="{084BBEF7-EA76-4FD3-BBF2-8BC64CD9CD3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1D49A7E4-4A1E-424A-84F4-A34BE7B4844E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Clique para editar os estilos de texto mestres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fld id="{F69AC7FD-B396-4BE1-BF67-567633CCC64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2978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8847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3105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266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883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Dax" pitchFamily="50" charset="0"/>
                <a:ea typeface="+mn-ea"/>
                <a:cs typeface="+mn-cs"/>
              </a:rPr>
              <a:t>Criar uma cartela de bingo com frases do tipo “faz aniversário no mesmo mês que eu”, “tem animal de estimação”, “tem a mesma comida preferida que eu”, “tem o mesmo número de irmãos que eu”, “nasceu na mesma cidade que eu”, “gosta da mesma cor que eu”, “tem um hobby que eu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Dax" pitchFamily="50" charset="0"/>
                <a:ea typeface="+mn-ea"/>
                <a:cs typeface="+mn-cs"/>
              </a:rPr>
              <a:t>tb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Dax" pitchFamily="50" charset="0"/>
                <a:ea typeface="+mn-ea"/>
                <a:cs typeface="+mn-cs"/>
              </a:rPr>
              <a:t> me interesso”, “tem ou quer ter o mesmo número de filhos que eu”, “gosta de um filme que eu também gostei”.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Dax" pitchFamily="50" charset="0"/>
                <a:ea typeface="+mn-ea"/>
                <a:cs typeface="+mn-cs"/>
              </a:rPr>
              <a:t>Cada participante deve procurar outras pessoas para preencher sua cartela. A pessoa só pode colocar o seu nome na cartela de outros, não podendo escrever na própria cartela. Não pode ter o mesmo nome mais de uma vez em cada cartela. Ganha quem preencher a cartela primeiro.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846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135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6187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4214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973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620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63’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763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9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5D315993-157C-4500-B6B0-58CD0CFC6D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888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8A14D8D7-BB60-44E0-8DD3-ECA8321FC0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55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b="14355"/>
          <a:stretch>
            <a:fillRect/>
          </a:stretch>
        </p:blipFill>
        <p:spPr bwMode="auto">
          <a:xfrm>
            <a:off x="0" y="3476625"/>
            <a:ext cx="34067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>
            <a:fillRect/>
          </a:stretch>
        </p:blipFill>
        <p:spPr bwMode="auto">
          <a:xfrm>
            <a:off x="10131425" y="330200"/>
            <a:ext cx="2060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26256" y="3266113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226255" y="5410588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176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F8E01209-D617-456B-84BB-6AD99AA65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64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2F0A9990-0E51-4AFF-9B87-F3FDDC22F5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269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>
            <a:fillRect/>
          </a:stretch>
        </p:blipFill>
        <p:spPr bwMode="auto">
          <a:xfrm>
            <a:off x="279400" y="0"/>
            <a:ext cx="17938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25" y="5262563"/>
            <a:ext cx="2374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780588" y="76200"/>
            <a:ext cx="2230437" cy="941388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3072444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5216919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8060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6D7D9">
                <a:alpha val="7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/>
        </p:blipFill>
        <p:spPr bwMode="auto">
          <a:xfrm>
            <a:off x="67054" y="1"/>
            <a:ext cx="1277441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47388" y="144463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95B6D360-5201-4ABC-AF58-991A24239A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18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CFCFC">
                <a:alpha val="4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67054" y="-1"/>
            <a:ext cx="1277441" cy="18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8F8F8">
                <a:alpha val="67843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3"/>
          <p:cNvGrpSpPr>
            <a:grpSpLocks noChangeAspect="1"/>
          </p:cNvGrpSpPr>
          <p:nvPr userDrawn="1"/>
        </p:nvGrpSpPr>
        <p:grpSpPr bwMode="auto">
          <a:xfrm>
            <a:off x="10866438" y="152400"/>
            <a:ext cx="1117600" cy="471488"/>
            <a:chOff x="2143125" y="4614863"/>
            <a:chExt cx="3302000" cy="1393825"/>
          </a:xfrm>
        </p:grpSpPr>
        <p:grpSp>
          <p:nvGrpSpPr>
            <p:cNvPr id="9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97A08747-3B12-47FE-A14E-CEC816CE18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7460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35"/>
            <a:ext cx="12214609" cy="68724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15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/>
          </p:cNvGrpSpPr>
          <p:nvPr userDrawn="1"/>
        </p:nvGrpSpPr>
        <p:grpSpPr bwMode="auto">
          <a:xfrm>
            <a:off x="2143125" y="4614863"/>
            <a:ext cx="3302000" cy="1393825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0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7654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773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20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09163" y="138113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333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alphaModFix amt="20000"/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" y="-124731"/>
            <a:ext cx="991560" cy="9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64850" y="174625"/>
            <a:ext cx="1135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7D058974-B5F2-4B79-A43D-53CF2C369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3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FFFFFF">
                <a:alpha val="3098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74132" y="1"/>
            <a:ext cx="736765" cy="6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907713" y="142875"/>
            <a:ext cx="1117600" cy="471488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AA2C3DF0-6F2A-45EE-8375-45CB3822E3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06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17636"/>
          <a:stretch>
            <a:fillRect/>
          </a:stretch>
        </p:blipFill>
        <p:spPr bwMode="auto">
          <a:xfrm>
            <a:off x="7810500" y="0"/>
            <a:ext cx="43815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2"/>
          <a:stretch>
            <a:fillRect/>
          </a:stretch>
        </p:blipFill>
        <p:spPr bwMode="auto">
          <a:xfrm>
            <a:off x="0" y="6007100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85363" y="5824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153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65993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EDD59983-4526-4055-A613-0218DA62F0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20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33509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C8C1A18F-344C-4C42-A23A-066EA85006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97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>
            <a:fillRect/>
          </a:stretch>
        </p:blipFill>
        <p:spPr bwMode="auto">
          <a:xfrm>
            <a:off x="0" y="2484438"/>
            <a:ext cx="4297363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311150"/>
            <a:ext cx="1987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935952" y="52032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4935952" y="2613497"/>
            <a:ext cx="7074078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0071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31" r:id="rId18"/>
    <p:sldLayoutId id="2147483948" r:id="rId19"/>
    <p:sldLayoutId id="2147483949" r:id="rId20"/>
    <p:sldLayoutId id="2147483950" r:id="rId2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66B34-5796-4CFE-A104-63DE27437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5D88F8-68A3-463F-B515-1C8A0F2AD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BCB3C4-0D10-4329-9A4B-7EB9014E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64" y="-170719"/>
            <a:ext cx="12300933" cy="7048435"/>
          </a:xfrm>
          <a:prstGeom prst="rect">
            <a:avLst/>
          </a:prstGeom>
        </p:spPr>
      </p:pic>
      <p:grpSp>
        <p:nvGrpSpPr>
          <p:cNvPr id="5" name="Grupo 21">
            <a:extLst>
              <a:ext uri="{FF2B5EF4-FFF2-40B4-BE49-F238E27FC236}">
                <a16:creationId xmlns:a16="http://schemas.microsoft.com/office/drawing/2014/main" id="{FE4E7932-DBD7-48CD-A8F1-91753F9B4F3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86E3351-6CC1-408D-A335-47D92CCEEDAA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1D0DA77-D5A7-4B3B-B316-4F679741D311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58C480E-E108-4745-A9F2-7451B90B2DC3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8C33329-A9BE-4A1F-B620-2321A21B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2" name="Imagem 11" descr="frase.png">
            <a:extLst>
              <a:ext uri="{FF2B5EF4-FFF2-40B4-BE49-F238E27FC236}">
                <a16:creationId xmlns:a16="http://schemas.microsoft.com/office/drawing/2014/main" id="{7D2BA1F7-4506-4A93-BFDF-A2F062B4AA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3118" y="2756462"/>
            <a:ext cx="5633408" cy="672538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5489F7D-F1E9-4363-8BBE-B21AE6C30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49" y="700650"/>
            <a:ext cx="5320145" cy="177088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26C426-7289-4EFC-95FC-163433F7B320}"/>
              </a:ext>
            </a:extLst>
          </p:cNvPr>
          <p:cNvSpPr txBox="1"/>
          <p:nvPr/>
        </p:nvSpPr>
        <p:spPr>
          <a:xfrm>
            <a:off x="3767532" y="5536699"/>
            <a:ext cx="5483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Comunicação Não Violenta – Parte 2</a:t>
            </a:r>
          </a:p>
        </p:txBody>
      </p:sp>
    </p:spTree>
    <p:extLst>
      <p:ext uri="{BB962C8B-B14F-4D97-AF65-F5344CB8AC3E}">
        <p14:creationId xmlns:p14="http://schemas.microsoft.com/office/powerpoint/2010/main" val="126008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comida&#10;&#10;Descrição gerada com alta confiança">
            <a:extLst>
              <a:ext uri="{FF2B5EF4-FFF2-40B4-BE49-F238E27FC236}">
                <a16:creationId xmlns:a16="http://schemas.microsoft.com/office/drawing/2014/main" id="{6E09C6BB-BB76-48E0-B183-F084668F4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301279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92930" y="1413706"/>
            <a:ext cx="389885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o que estou sentindo?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542138" y="3646665"/>
            <a:ext cx="3291904" cy="122575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emocional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6" y="1724748"/>
            <a:ext cx="5093470" cy="104713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t-PT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Autoconsciência / Autocontrole / Consciência social.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23926" y="3029229"/>
            <a:ext cx="6981263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para saúde, bem estar e sucesso.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79923"/>
            <a:ext cx="2983910" cy="1619912"/>
          </a:xfrm>
          <a:prstGeom prst="bentArrow">
            <a:avLst>
              <a:gd name="adj1" fmla="val 16549"/>
              <a:gd name="adj2" fmla="val 18627"/>
              <a:gd name="adj3" fmla="val 1680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273269" y="4919244"/>
            <a:ext cx="2662166" cy="847373"/>
          </a:xfrm>
          <a:prstGeom prst="bentArrow">
            <a:avLst>
              <a:gd name="adj1" fmla="val 27862"/>
              <a:gd name="adj2" fmla="val 40185"/>
              <a:gd name="adj3" fmla="val 3277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6" y="3756308"/>
            <a:ext cx="6978360" cy="28692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Ouvir o corpo.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Nomear o sentimento.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Medir a intensidade.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Acolher e agir com consciência.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Identificar pistas não verbais de como outra pessoa se sente e agir </a:t>
            </a:r>
            <a:r>
              <a:rPr lang="pt-BR" dirty="0">
                <a:solidFill>
                  <a:schemeClr val="bg1"/>
                </a:solidFill>
              </a:rPr>
              <a:t>conscientemente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eta: Dobrada 14">
            <a:extLst>
              <a:ext uri="{FF2B5EF4-FFF2-40B4-BE49-F238E27FC236}">
                <a16:creationId xmlns:a16="http://schemas.microsoft.com/office/drawing/2014/main" id="{47C322FE-B1ED-4DD2-A3DC-841619254114}"/>
              </a:ext>
            </a:extLst>
          </p:cNvPr>
          <p:cNvSpPr/>
          <p:nvPr/>
        </p:nvSpPr>
        <p:spPr>
          <a:xfrm>
            <a:off x="2374491" y="3029230"/>
            <a:ext cx="2560944" cy="534616"/>
          </a:xfrm>
          <a:prstGeom prst="bentArrow">
            <a:avLst>
              <a:gd name="adj1" fmla="val 45762"/>
              <a:gd name="adj2" fmla="val 50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B9309AF-36CE-4EF8-87D9-8B13A60D1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35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544F558-366A-424E-9E1B-7C10A928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9"/>
            <a:ext cx="12192000" cy="6836802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762410" cy="71847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3751365" cy="500626"/>
          </a:xfrm>
          <a:solidFill>
            <a:srgbClr val="00010A">
              <a:alpha val="7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46,9% do dia vagando...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392931" y="3644077"/>
            <a:ext cx="3559096" cy="70669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Atenção Plena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130728"/>
            <a:ext cx="3751365" cy="146910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Neuroplasticidade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desempenho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Telômero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65825"/>
            <a:ext cx="5771895" cy="48424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 todo dia (hábito) – micro hábito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4" y="5606843"/>
            <a:ext cx="4923639" cy="85201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Sentar, respirar, divagar, aceitar, retornar amorosamente. </a:t>
            </a:r>
          </a:p>
        </p:txBody>
      </p:sp>
      <p:sp>
        <p:nvSpPr>
          <p:cNvPr id="11" name="Chave Esquerda 10"/>
          <p:cNvSpPr/>
          <p:nvPr/>
        </p:nvSpPr>
        <p:spPr>
          <a:xfrm>
            <a:off x="4689987" y="2130728"/>
            <a:ext cx="333937" cy="1469105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Seta: Dobrada 11"/>
          <p:cNvSpPr/>
          <p:nvPr/>
        </p:nvSpPr>
        <p:spPr>
          <a:xfrm>
            <a:off x="1951524" y="2552698"/>
            <a:ext cx="2212257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B2F4A4C-BC6D-472D-943B-6F2EE5CA7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036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mo-expressar-sentimentos-comunicacao-nao-violenta-escola-da-conversa">
            <a:extLst>
              <a:ext uri="{FF2B5EF4-FFF2-40B4-BE49-F238E27FC236}">
                <a16:creationId xmlns:a16="http://schemas.microsoft.com/office/drawing/2014/main" id="{DFD2D6ED-C4D7-40D3-83B8-FF478FD06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32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417658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42958" y="1134312"/>
            <a:ext cx="526228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com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496410" y="3334091"/>
            <a:ext cx="3291904" cy="118441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Não Violenta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4" y="3293997"/>
            <a:ext cx="4136118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Observar sem julgamento.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31688" y="3996475"/>
            <a:ext cx="5475891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 e expressar sentimentos.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43933"/>
            <a:ext cx="2983910" cy="1302013"/>
          </a:xfrm>
          <a:prstGeom prst="bentArrow">
            <a:avLst>
              <a:gd name="adj1" fmla="val 11839"/>
              <a:gd name="adj2" fmla="val 15015"/>
              <a:gd name="adj3" fmla="val 2138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4" y="4731028"/>
            <a:ext cx="413612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as necessidades.</a:t>
            </a:r>
          </a:p>
        </p:txBody>
      </p:sp>
      <p:sp>
        <p:nvSpPr>
          <p:cNvPr id="14" name="Seta: Dobrada 13">
            <a:extLst>
              <a:ext uri="{FF2B5EF4-FFF2-40B4-BE49-F238E27FC236}">
                <a16:creationId xmlns:a16="http://schemas.microsoft.com/office/drawing/2014/main" id="{09E52919-E41D-4A86-836B-FE47965D7137}"/>
              </a:ext>
            </a:extLst>
          </p:cNvPr>
          <p:cNvSpPr/>
          <p:nvPr/>
        </p:nvSpPr>
        <p:spPr>
          <a:xfrm flipV="1">
            <a:off x="2797458" y="4560039"/>
            <a:ext cx="2137977" cy="566516"/>
          </a:xfrm>
          <a:prstGeom prst="bentArrow">
            <a:avLst>
              <a:gd name="adj1" fmla="val 35194"/>
              <a:gd name="adj2" fmla="val 34904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43E5BB60-AB90-45B1-A489-7AF95F38F3DB}"/>
              </a:ext>
            </a:extLst>
          </p:cNvPr>
          <p:cNvSpPr txBox="1">
            <a:spLocks/>
          </p:cNvSpPr>
          <p:nvPr/>
        </p:nvSpPr>
        <p:spPr>
          <a:xfrm>
            <a:off x="5031687" y="2599559"/>
            <a:ext cx="5810537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honestidade e empatia.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2509CBF0-9143-42E7-822C-94CB04E4723A}"/>
              </a:ext>
            </a:extLst>
          </p:cNvPr>
          <p:cNvSpPr/>
          <p:nvPr/>
        </p:nvSpPr>
        <p:spPr>
          <a:xfrm>
            <a:off x="2514600" y="2599558"/>
            <a:ext cx="2420834" cy="663725"/>
          </a:xfrm>
          <a:prstGeom prst="bentArrow">
            <a:avLst>
              <a:gd name="adj1" fmla="val 25893"/>
              <a:gd name="adj2" fmla="val 34435"/>
              <a:gd name="adj3" fmla="val 3506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55F0ADDA-7767-4744-8630-544B47076512}"/>
              </a:ext>
            </a:extLst>
          </p:cNvPr>
          <p:cNvSpPr/>
          <p:nvPr/>
        </p:nvSpPr>
        <p:spPr>
          <a:xfrm rot="20959863">
            <a:off x="3894489" y="3544106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493C79AD-9266-4E1D-82D0-DA2A38D2926E}"/>
              </a:ext>
            </a:extLst>
          </p:cNvPr>
          <p:cNvSpPr txBox="1">
            <a:spLocks/>
          </p:cNvSpPr>
          <p:nvPr/>
        </p:nvSpPr>
        <p:spPr>
          <a:xfrm>
            <a:off x="5026875" y="1898818"/>
            <a:ext cx="6098325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Afetividade e aprendizagem / motivação.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5E71C33C-D198-4BE1-BBAA-7DC30096820C}"/>
              </a:ext>
            </a:extLst>
          </p:cNvPr>
          <p:cNvSpPr/>
          <p:nvPr/>
        </p:nvSpPr>
        <p:spPr>
          <a:xfrm rot="600971">
            <a:off x="3916406" y="4017044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D865A18-2A69-40D5-857E-18F64CDD7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58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texto&#10;&#10;Descrição gerada com alta confiança">
            <a:extLst>
              <a:ext uri="{FF2B5EF4-FFF2-40B4-BE49-F238E27FC236}">
                <a16:creationId xmlns:a16="http://schemas.microsoft.com/office/drawing/2014/main" id="{F156053C-04D6-4DE0-93EA-255BE852A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2" b="92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E49FBA-D355-457E-8351-2481EA8BE9DC}"/>
              </a:ext>
            </a:extLst>
          </p:cNvPr>
          <p:cNvSpPr txBox="1">
            <a:spLocks/>
          </p:cNvSpPr>
          <p:nvPr/>
        </p:nvSpPr>
        <p:spPr>
          <a:xfrm>
            <a:off x="2709465" y="408011"/>
            <a:ext cx="6773070" cy="1184414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relembrar necessidade e sentimento?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A5277B34-884B-4702-9F4C-B2339679F41E}"/>
              </a:ext>
            </a:extLst>
          </p:cNvPr>
          <p:cNvSpPr txBox="1">
            <a:spLocks/>
          </p:cNvSpPr>
          <p:nvPr/>
        </p:nvSpPr>
        <p:spPr>
          <a:xfrm>
            <a:off x="1895752" y="4827610"/>
            <a:ext cx="8400495" cy="1862749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o sentimento e a necessidade por trás dessa música?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Caetano Veloso e Gilberto Gil – Andar com Fé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496AB60-5861-411D-98CF-35A22DF3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25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rosa, fumaça, céu&#10;&#10;Descrição gerada com alta confiança">
            <a:extLst>
              <a:ext uri="{FF2B5EF4-FFF2-40B4-BE49-F238E27FC236}">
                <a16:creationId xmlns:a16="http://schemas.microsoft.com/office/drawing/2014/main" id="{74ED981D-87C2-428F-90DD-1E6247F84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29A0CF88-0E48-4EE9-99F1-D3CEA29C7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3808951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lista de sentimentos">
            <a:extLst>
              <a:ext uri="{FF2B5EF4-FFF2-40B4-BE49-F238E27FC236}">
                <a16:creationId xmlns:a16="http://schemas.microsoft.com/office/drawing/2014/main" id="{3A2BE014-0370-4EC9-9DFA-FBD2E7512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"/>
          <a:stretch/>
        </p:blipFill>
        <p:spPr bwMode="auto">
          <a:xfrm>
            <a:off x="4179148" y="-5552"/>
            <a:ext cx="3587750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69309A7-A3D5-4764-B138-A50CDE0D9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456208"/>
            <a:ext cx="782211" cy="375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58342438-0DAB-4AAD-9724-2659BDEEA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6890"/>
          <a:stretch/>
        </p:blipFill>
        <p:spPr bwMode="auto">
          <a:xfrm>
            <a:off x="8195713" y="-5552"/>
            <a:ext cx="3996287" cy="6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6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edifício, homem, em pé&#10;&#10;Descrição gerada com muito alta confiança">
            <a:extLst>
              <a:ext uri="{FF2B5EF4-FFF2-40B4-BE49-F238E27FC236}">
                <a16:creationId xmlns:a16="http://schemas.microsoft.com/office/drawing/2014/main" id="{A28CDF57-163C-42D8-B778-237481ADF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6" b="113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5C75024-6F5B-4126-91F4-EA244D8BDD7A}"/>
              </a:ext>
            </a:extLst>
          </p:cNvPr>
          <p:cNvSpPr txBox="1"/>
          <p:nvPr/>
        </p:nvSpPr>
        <p:spPr>
          <a:xfrm>
            <a:off x="7723164" y="1016546"/>
            <a:ext cx="368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Como você pede ao garçom?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05F4E61-E3CB-4351-BBA4-07D5B030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169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bservar-comunicacao-nao-violenta-escola-da-conversa">
            <a:extLst>
              <a:ext uri="{FF2B5EF4-FFF2-40B4-BE49-F238E27FC236}">
                <a16:creationId xmlns:a16="http://schemas.microsoft.com/office/drawing/2014/main" id="{A9E66454-AF1A-4DB9-AF29-37BB4257A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02D5ADB-D04C-4803-ADE7-ED84544077A8}"/>
              </a:ext>
            </a:extLst>
          </p:cNvPr>
          <p:cNvSpPr txBox="1"/>
          <p:nvPr/>
        </p:nvSpPr>
        <p:spPr>
          <a:xfrm>
            <a:off x="575489" y="566678"/>
            <a:ext cx="119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C8E20E-8975-4491-828E-078C58C48CDC}"/>
              </a:ext>
            </a:extLst>
          </p:cNvPr>
          <p:cNvSpPr txBox="1"/>
          <p:nvPr/>
        </p:nvSpPr>
        <p:spPr>
          <a:xfrm>
            <a:off x="431110" y="2331167"/>
            <a:ext cx="39669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Saber o que estamos pedindo.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Usar uma linguagem positiva.</a:t>
            </a:r>
          </a:p>
          <a:p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claro e específico.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4376DC4-EC89-4B49-BA03-B194309EF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61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bservar-comunicacao-nao-violenta-escola-da-conversa">
            <a:extLst>
              <a:ext uri="{FF2B5EF4-FFF2-40B4-BE49-F238E27FC236}">
                <a16:creationId xmlns:a16="http://schemas.microsoft.com/office/drawing/2014/main" id="{FAA3CD7C-B427-4DCA-ABC3-6057B83C0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C8E20E-8975-4491-828E-078C58C48CDC}"/>
              </a:ext>
            </a:extLst>
          </p:cNvPr>
          <p:cNvSpPr txBox="1"/>
          <p:nvPr/>
        </p:nvSpPr>
        <p:spPr>
          <a:xfrm>
            <a:off x="638759" y="3141376"/>
            <a:ext cx="3582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Submeter-se ou rebelar-se.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EB3B590-52C1-4441-9BB8-437E1BE3378F}"/>
              </a:ext>
            </a:extLst>
          </p:cNvPr>
          <p:cNvSpPr txBox="1"/>
          <p:nvPr/>
        </p:nvSpPr>
        <p:spPr>
          <a:xfrm>
            <a:off x="715108" y="1734801"/>
            <a:ext cx="2505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Pedido X Exigência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9F7AF8A-1A4E-42C5-8F0E-2B479B53D912}"/>
              </a:ext>
            </a:extLst>
          </p:cNvPr>
          <p:cNvSpPr txBox="1"/>
          <p:nvPr/>
        </p:nvSpPr>
        <p:spPr>
          <a:xfrm>
            <a:off x="183977" y="5076218"/>
            <a:ext cx="5944144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Como saber se é pedido ou exigência? Veja como quem pediu reage se não for atendido.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C1BEC5F-AFFB-4D33-8283-7F180FB8EFBD}"/>
              </a:ext>
            </a:extLst>
          </p:cNvPr>
          <p:cNvSpPr txBox="1"/>
          <p:nvPr/>
        </p:nvSpPr>
        <p:spPr>
          <a:xfrm>
            <a:off x="7274568" y="5076219"/>
            <a:ext cx="4516397" cy="83099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Se critica, julga ou faz o outro se sentir culpado, era exigência.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5A9989-9F9E-4D4B-93D4-480B50A84CE6}"/>
              </a:ext>
            </a:extLst>
          </p:cNvPr>
          <p:cNvSpPr txBox="1"/>
          <p:nvPr/>
        </p:nvSpPr>
        <p:spPr>
          <a:xfrm>
            <a:off x="575489" y="566678"/>
            <a:ext cx="119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Pedido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45643E22-02D8-4FD1-A005-5B89286FB1DA}"/>
              </a:ext>
            </a:extLst>
          </p:cNvPr>
          <p:cNvSpPr/>
          <p:nvPr/>
        </p:nvSpPr>
        <p:spPr>
          <a:xfrm>
            <a:off x="2168769" y="2301025"/>
            <a:ext cx="521985" cy="81945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4D80FD49-E2A7-4CB7-AB48-E5E640A333DC}"/>
              </a:ext>
            </a:extLst>
          </p:cNvPr>
          <p:cNvSpPr/>
          <p:nvPr/>
        </p:nvSpPr>
        <p:spPr>
          <a:xfrm>
            <a:off x="6312078" y="5204556"/>
            <a:ext cx="778533" cy="5839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0DEABFE-BB46-4A61-9B78-09FDC6EA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956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bservar-comunicacao-nao-violenta-escola-da-conversa">
            <a:extLst>
              <a:ext uri="{FF2B5EF4-FFF2-40B4-BE49-F238E27FC236}">
                <a16:creationId xmlns:a16="http://schemas.microsoft.com/office/drawing/2014/main" id="{FAA3CD7C-B427-4DCA-ABC3-6057B83C0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9F7AF8A-1A4E-42C5-8F0E-2B479B53D912}"/>
              </a:ext>
            </a:extLst>
          </p:cNvPr>
          <p:cNvSpPr txBox="1"/>
          <p:nvPr/>
        </p:nvSpPr>
        <p:spPr>
          <a:xfrm>
            <a:off x="389168" y="1194206"/>
            <a:ext cx="11413663" cy="489486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 se lembra da situação que falou na Observação, no Sentimento e na Necessidade?</a:t>
            </a:r>
          </a:p>
          <a:p>
            <a:pPr>
              <a:lnSpc>
                <a:spcPct val="130000"/>
              </a:lnSpc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 fez um pedido ou uma exigência?</a:t>
            </a:r>
          </a:p>
          <a:p>
            <a:pPr>
              <a:lnSpc>
                <a:spcPct val="130000"/>
              </a:lnSpc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 foi </a:t>
            </a: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clarx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específicx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lnSpc>
                <a:spcPct val="130000"/>
              </a:lnSpc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Conseguiu usar uma linguagem positiva?</a:t>
            </a:r>
          </a:p>
          <a:p>
            <a:pPr>
              <a:lnSpc>
                <a:spcPct val="130000"/>
              </a:lnSpc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poderia fazer um pedido mais compassivo?</a:t>
            </a:r>
          </a:p>
          <a:p>
            <a:pPr>
              <a:lnSpc>
                <a:spcPct val="130000"/>
              </a:lnSpc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 para sua dupla!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5A9989-9F9E-4D4B-93D4-480B50A84CE6}"/>
              </a:ext>
            </a:extLst>
          </p:cNvPr>
          <p:cNvSpPr txBox="1"/>
          <p:nvPr/>
        </p:nvSpPr>
        <p:spPr>
          <a:xfrm>
            <a:off x="575489" y="566678"/>
            <a:ext cx="119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Pedido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5A120CC-A4C3-477D-942A-16D0196F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914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bservar-comunicacao-nao-violenta-escola-da-conversa">
            <a:extLst>
              <a:ext uri="{FF2B5EF4-FFF2-40B4-BE49-F238E27FC236}">
                <a16:creationId xmlns:a16="http://schemas.microsoft.com/office/drawing/2014/main" id="{ECD26A80-F61D-42CA-860E-D7D11A85F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1BEC5F-AFFB-4D33-8283-7F180FB8EFBD}"/>
              </a:ext>
            </a:extLst>
          </p:cNvPr>
          <p:cNvSpPr txBox="1"/>
          <p:nvPr/>
        </p:nvSpPr>
        <p:spPr>
          <a:xfrm>
            <a:off x="2494982" y="3060183"/>
            <a:ext cx="7202036" cy="2860783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Pedido claro e específico?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1. Quero que você me compreenda.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2. Gostaria que me dissesse uma coisa que fiz e que você gostou.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3. Gostaria que você sentisse mais confiança em si mesmo.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4. Gostaria que você me deixasse ser eu mesmo.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5. Gostaria que você dirigisse dentro do limite de velocidade.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6. Gostaria que você demonstrasse respeito por minha privacidade.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E27A37B-24B5-4D02-B87B-288351775316}"/>
              </a:ext>
            </a:extLst>
          </p:cNvPr>
          <p:cNvSpPr txBox="1"/>
          <p:nvPr/>
        </p:nvSpPr>
        <p:spPr>
          <a:xfrm>
            <a:off x="575489" y="566678"/>
            <a:ext cx="119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Pedido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7B3CA92-2747-43BB-91FA-B19B5A619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14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F9A0F-1C11-4229-8F14-4A0412643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B2E6E9-B9CF-450C-85C4-2C54FFECE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A4A72-567D-47DA-AA51-7B6C215F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2</a:t>
            </a:fld>
            <a:endParaRPr lang="pt-BR"/>
          </a:p>
        </p:txBody>
      </p:sp>
      <p:pic>
        <p:nvPicPr>
          <p:cNvPr id="8" name="Imagem 7" descr="Uma imagem contendo céu, ao ar livre, pessoa, mulher&#10;&#10;Descrição gerada com muito alta confiança">
            <a:extLst>
              <a:ext uri="{FF2B5EF4-FFF2-40B4-BE49-F238E27FC236}">
                <a16:creationId xmlns:a16="http://schemas.microsoft.com/office/drawing/2014/main" id="{EB9DC87B-91BD-4D4B-945F-35A6AFDF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C5B0A64C-E9BF-4F0F-BF17-2FDD62B1BB7F}"/>
              </a:ext>
            </a:extLst>
          </p:cNvPr>
          <p:cNvSpPr txBox="1">
            <a:spLocks/>
          </p:cNvSpPr>
          <p:nvPr/>
        </p:nvSpPr>
        <p:spPr>
          <a:xfrm>
            <a:off x="149628" y="16625"/>
            <a:ext cx="11737572" cy="911228"/>
          </a:xfr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/>
            <a:r>
              <a:rPr lang="en-US" sz="2400" dirty="0" err="1"/>
              <a:t>Nós</a:t>
            </a:r>
            <a:r>
              <a:rPr lang="en-US" sz="2400" dirty="0"/>
              <a:t> </a:t>
            </a:r>
            <a:r>
              <a:rPr lang="en-US" sz="2400" dirty="0" err="1"/>
              <a:t>estamos</a:t>
            </a:r>
            <a:r>
              <a:rPr lang="en-US" sz="2400" dirty="0"/>
              <a:t> </a:t>
            </a:r>
            <a:r>
              <a:rPr lang="en-US" sz="2400" dirty="0" err="1"/>
              <a:t>aqui</a:t>
            </a:r>
            <a:r>
              <a:rPr lang="en-US" sz="2400" dirty="0"/>
              <a:t> para p</a:t>
            </a:r>
            <a:r>
              <a:rPr lang="pt-BR" sz="2400" dirty="0" err="1"/>
              <a:t>ossibilitar</a:t>
            </a:r>
            <a:r>
              <a:rPr lang="pt-BR" sz="2400" dirty="0"/>
              <a:t> que todos possamos atingir o máximo de nossas potencialidades para </a:t>
            </a:r>
            <a:r>
              <a:rPr lang="pt-BR" sz="2400" dirty="0" err="1"/>
              <a:t>construírmos</a:t>
            </a:r>
            <a:r>
              <a:rPr lang="pt-BR" sz="2400" dirty="0"/>
              <a:t> um mundo melhor com uma cultura de paz e compaixão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75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bservar-comunicacao-nao-violenta-escola-da-conversa">
            <a:extLst>
              <a:ext uri="{FF2B5EF4-FFF2-40B4-BE49-F238E27FC236}">
                <a16:creationId xmlns:a16="http://schemas.microsoft.com/office/drawing/2014/main" id="{ECD26A80-F61D-42CA-860E-D7D11A85F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1BEC5F-AFFB-4D33-8283-7F180FB8EFBD}"/>
              </a:ext>
            </a:extLst>
          </p:cNvPr>
          <p:cNvSpPr txBox="1"/>
          <p:nvPr/>
        </p:nvSpPr>
        <p:spPr>
          <a:xfrm>
            <a:off x="904192" y="3104450"/>
            <a:ext cx="10383616" cy="2860783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bg1"/>
                </a:solidFill>
              </a:rPr>
              <a:t>Pedido claro e específico?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rgbClr val="FF0000"/>
                </a:solidFill>
              </a:rPr>
              <a:t>1. Quero que você me compreenda. - CONFUSO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accent1"/>
                </a:solidFill>
              </a:rPr>
              <a:t>2. Gostaria que me dissesse uma coisa que fiz e que você gostou. - CLARO E ESPECÍFICO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rgbClr val="FF0000"/>
                </a:solidFill>
              </a:rPr>
              <a:t>3. Gostaria que você sentisse mais confiança em si mesmo. - CONFUSO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rgbClr val="FF0000"/>
                </a:solidFill>
              </a:rPr>
              <a:t>4. Gostaria que você me deixasse ser eu mesmo. - CONFUSO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chemeClr val="accent1"/>
                </a:solidFill>
              </a:rPr>
              <a:t>5. Gostaria que você dirigisse dentro do limite de velocidade. - CLARO E ESPECÍFICO</a:t>
            </a:r>
          </a:p>
          <a:p>
            <a:pPr>
              <a:lnSpc>
                <a:spcPct val="130000"/>
              </a:lnSpc>
            </a:pPr>
            <a:r>
              <a:rPr lang="pt-BR" sz="2000" dirty="0">
                <a:solidFill>
                  <a:srgbClr val="FF0000"/>
                </a:solidFill>
              </a:rPr>
              <a:t>6. Gostaria que você demonstrasse respeito por minha privacidade. - CONFUSO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E27A37B-24B5-4D02-B87B-288351775316}"/>
              </a:ext>
            </a:extLst>
          </p:cNvPr>
          <p:cNvSpPr txBox="1"/>
          <p:nvPr/>
        </p:nvSpPr>
        <p:spPr>
          <a:xfrm>
            <a:off x="575489" y="566678"/>
            <a:ext cx="119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Pedido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F774BD6-CC1D-4BAB-A4BB-097766D7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21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iceberg">
            <a:extLst>
              <a:ext uri="{FF2B5EF4-FFF2-40B4-BE49-F238E27FC236}">
                <a16:creationId xmlns:a16="http://schemas.microsoft.com/office/drawing/2014/main" id="{FBE4ECF0-DA35-4BE2-BCAA-466E42E71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r="54500" b="10410"/>
          <a:stretch/>
        </p:blipFill>
        <p:spPr bwMode="auto">
          <a:xfrm>
            <a:off x="0" y="-45914"/>
            <a:ext cx="554734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8">
            <a:extLst>
              <a:ext uri="{FF2B5EF4-FFF2-40B4-BE49-F238E27FC236}">
                <a16:creationId xmlns:a16="http://schemas.microsoft.com/office/drawing/2014/main" id="{75AB6FB3-3878-4099-9DB5-131BFBCB1C0C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8EA615A-2660-4B53-B709-7DE5FA4A904F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B1E68B9-E6FF-4251-9F81-91AA91D302AB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4FF3A6-2144-41B0-A5E9-131065F6CD66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878C53E9-F348-4D95-9218-B0E6498B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37189B-53FB-400C-8FFB-02312E88F451}"/>
              </a:ext>
            </a:extLst>
          </p:cNvPr>
          <p:cNvSpPr txBox="1"/>
          <p:nvPr/>
        </p:nvSpPr>
        <p:spPr>
          <a:xfrm>
            <a:off x="2144973" y="4768674"/>
            <a:ext cx="1997973" cy="83099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Necessidades</a:t>
            </a:r>
          </a:p>
          <a:p>
            <a:pPr algn="ctr"/>
            <a:r>
              <a:rPr lang="pt-BR" sz="2400" b="1" dirty="0"/>
              <a:t>(aceitação)</a:t>
            </a:r>
          </a:p>
        </p:txBody>
      </p:sp>
      <p:pic>
        <p:nvPicPr>
          <p:cNvPr id="5" name="Imagem 4" descr="Uma imagem contendo céu, ao ar livre, animal, voando&#10;&#10;Descrição gerada com muito alta confiança">
            <a:extLst>
              <a:ext uri="{FF2B5EF4-FFF2-40B4-BE49-F238E27FC236}">
                <a16:creationId xmlns:a16="http://schemas.microsoft.com/office/drawing/2014/main" id="{E14DD58D-118C-4CF9-BBF3-762655EDD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330" y="1236067"/>
            <a:ext cx="5547340" cy="4385866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EBE73D3-5380-414F-9891-17AEA27EF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31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céu, água, pôr do sol&#10;&#10;Descrição gerada com muito alta confiança">
            <a:extLst>
              <a:ext uri="{FF2B5EF4-FFF2-40B4-BE49-F238E27FC236}">
                <a16:creationId xmlns:a16="http://schemas.microsoft.com/office/drawing/2014/main" id="{CA2240AE-4BCD-49C8-9580-95E582960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63" y="0"/>
            <a:ext cx="12191474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549E96-F4DC-4A4D-8C03-015C395D5514}"/>
              </a:ext>
            </a:extLst>
          </p:cNvPr>
          <p:cNvSpPr txBox="1"/>
          <p:nvPr/>
        </p:nvSpPr>
        <p:spPr>
          <a:xfrm>
            <a:off x="389168" y="1306456"/>
            <a:ext cx="11413663" cy="149393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 os 5 pedidos que você mais faz para os alunos.</a:t>
            </a:r>
          </a:p>
          <a:p>
            <a:pPr>
              <a:lnSpc>
                <a:spcPct val="130000"/>
              </a:lnSpc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Fiquem quietos / Voltem mais rápido do recreio.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F52281-502A-44AE-938F-2BEF54B6F9E5}"/>
              </a:ext>
            </a:extLst>
          </p:cNvPr>
          <p:cNvSpPr txBox="1"/>
          <p:nvPr/>
        </p:nvSpPr>
        <p:spPr>
          <a:xfrm>
            <a:off x="575489" y="305068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praticar!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2521277-459A-44F8-B0D4-6E5E6307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731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céu, água, pôr do sol&#10;&#10;Descrição gerada com muito alta confiança">
            <a:extLst>
              <a:ext uri="{FF2B5EF4-FFF2-40B4-BE49-F238E27FC236}">
                <a16:creationId xmlns:a16="http://schemas.microsoft.com/office/drawing/2014/main" id="{CA2240AE-4BCD-49C8-9580-95E582960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63" y="0"/>
            <a:ext cx="12191474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549E96-F4DC-4A4D-8C03-015C395D5514}"/>
              </a:ext>
            </a:extLst>
          </p:cNvPr>
          <p:cNvSpPr txBox="1"/>
          <p:nvPr/>
        </p:nvSpPr>
        <p:spPr>
          <a:xfrm>
            <a:off x="389168" y="1306456"/>
            <a:ext cx="11413663" cy="149393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 os 5 pedidos que você mais faz para os alunos.</a:t>
            </a:r>
          </a:p>
          <a:p>
            <a:pPr>
              <a:lnSpc>
                <a:spcPct val="130000"/>
              </a:lnSpc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 eram as suas necessidades em cada um desses pedidos?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F52281-502A-44AE-938F-2BEF54B6F9E5}"/>
              </a:ext>
            </a:extLst>
          </p:cNvPr>
          <p:cNvSpPr txBox="1"/>
          <p:nvPr/>
        </p:nvSpPr>
        <p:spPr>
          <a:xfrm>
            <a:off x="575489" y="305068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praticar!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D0BD7FA-C179-42FC-AD7E-B96F31636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54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amarelo, céu, material de escritório, sentado&#10;&#10;Descrição gerada com alta confiança">
            <a:extLst>
              <a:ext uri="{FF2B5EF4-FFF2-40B4-BE49-F238E27FC236}">
                <a16:creationId xmlns:a16="http://schemas.microsoft.com/office/drawing/2014/main" id="{BE11C48A-5064-43E9-8ACC-7BC656D7B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68"/>
          <a:stretch/>
        </p:blipFill>
        <p:spPr>
          <a:xfrm>
            <a:off x="0" y="-1"/>
            <a:ext cx="12196549" cy="6858001"/>
          </a:xfrm>
          <a:prstGeom prst="rect">
            <a:avLst/>
          </a:prstGeom>
        </p:spPr>
      </p:pic>
      <p:pic>
        <p:nvPicPr>
          <p:cNvPr id="7" name="Picture 2" descr="Imagem relacionada">
            <a:extLst>
              <a:ext uri="{FF2B5EF4-FFF2-40B4-BE49-F238E27FC236}">
                <a16:creationId xmlns:a16="http://schemas.microsoft.com/office/drawing/2014/main" id="{EBA9A1BB-B5C9-46BD-8B71-19DFEC6BD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4"/>
          <a:stretch/>
        </p:blipFill>
        <p:spPr bwMode="auto">
          <a:xfrm>
            <a:off x="6313918" y="62915"/>
            <a:ext cx="5400000" cy="67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m relacionada">
            <a:extLst>
              <a:ext uri="{FF2B5EF4-FFF2-40B4-BE49-F238E27FC236}">
                <a16:creationId xmlns:a16="http://schemas.microsoft.com/office/drawing/2014/main" id="{364E6CE3-4284-44E3-809D-72696667D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3"/>
          <a:stretch/>
        </p:blipFill>
        <p:spPr bwMode="auto">
          <a:xfrm>
            <a:off x="431288" y="103770"/>
            <a:ext cx="5400000" cy="32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021B1FA-C938-40EA-8DB3-F8FDC9FBD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76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céu, água, pôr do sol&#10;&#10;Descrição gerada com muito alta confiança">
            <a:extLst>
              <a:ext uri="{FF2B5EF4-FFF2-40B4-BE49-F238E27FC236}">
                <a16:creationId xmlns:a16="http://schemas.microsoft.com/office/drawing/2014/main" id="{CA2240AE-4BCD-49C8-9580-95E582960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63" y="0"/>
            <a:ext cx="12191474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549E96-F4DC-4A4D-8C03-015C395D5514}"/>
              </a:ext>
            </a:extLst>
          </p:cNvPr>
          <p:cNvSpPr txBox="1"/>
          <p:nvPr/>
        </p:nvSpPr>
        <p:spPr>
          <a:xfrm>
            <a:off x="389168" y="1306456"/>
            <a:ext cx="11413663" cy="293432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 os 5 pedidos que você mais faz para os alunos.</a:t>
            </a:r>
          </a:p>
          <a:p>
            <a:pPr>
              <a:lnSpc>
                <a:spcPct val="130000"/>
              </a:lnSpc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 eram as suas necessidades em cada um desses pedidos?</a:t>
            </a:r>
          </a:p>
          <a:p>
            <a:pPr>
              <a:lnSpc>
                <a:spcPct val="130000"/>
              </a:lnSpc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Procure colocar conexão no pedido (mostrando que o aluno é visto e ouvido). Como ficariam esses pedidos?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F52281-502A-44AE-938F-2BEF54B6F9E5}"/>
              </a:ext>
            </a:extLst>
          </p:cNvPr>
          <p:cNvSpPr txBox="1"/>
          <p:nvPr/>
        </p:nvSpPr>
        <p:spPr>
          <a:xfrm>
            <a:off x="575489" y="305068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praticar!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E133CF9-2DFF-4597-ABB1-3C47F908E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754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irafa, ao ar livre, céu, animal&#10;&#10;Descrição gerada com muito alta confiança">
            <a:extLst>
              <a:ext uri="{FF2B5EF4-FFF2-40B4-BE49-F238E27FC236}">
                <a16:creationId xmlns:a16="http://schemas.microsoft.com/office/drawing/2014/main" id="{C8C32896-B45E-4E81-BC80-079C46B5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29" b="174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09E5E3F-87A8-48A7-A2EB-19DC497C8762}"/>
              </a:ext>
            </a:extLst>
          </p:cNvPr>
          <p:cNvSpPr txBox="1"/>
          <p:nvPr/>
        </p:nvSpPr>
        <p:spPr>
          <a:xfrm>
            <a:off x="6842760" y="1721769"/>
            <a:ext cx="5166360" cy="3414461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 do sentado – em pé: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grupos de 6 pessoas, 3 são alunos (sentados) e 3 são professores (em pé).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faz uma exigência de perto (individualmente, passa por todos os alunos).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Aluno – como se sente? Criou conexão?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8A4D836-672A-4718-A8EA-02E4D4B8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496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irafa, ao ar livre, céu, animal&#10;&#10;Descrição gerada com muito alta confiança">
            <a:extLst>
              <a:ext uri="{FF2B5EF4-FFF2-40B4-BE49-F238E27FC236}">
                <a16:creationId xmlns:a16="http://schemas.microsoft.com/office/drawing/2014/main" id="{C8C32896-B45E-4E81-BC80-079C46B5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29" b="174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8D02F71-6E93-40D3-B9D8-85BD7BF41665}"/>
              </a:ext>
            </a:extLst>
          </p:cNvPr>
          <p:cNvSpPr txBox="1"/>
          <p:nvPr/>
        </p:nvSpPr>
        <p:spPr>
          <a:xfrm>
            <a:off x="6842760" y="761506"/>
            <a:ext cx="5166360" cy="5334987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 do sentado – em pé: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grupos de 6 pessoas, 3 são alunos (sentados) e 3 são professores (em pé).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faz uma exigência de perto (individualmente, passa por todos os alunos).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Aluno – como se sente? Criou conexão?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refaz pedido, procurando criar conexão.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Aluno – como se sente? Criou conexão?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mudou?</a:t>
            </a:r>
          </a:p>
        </p:txBody>
      </p:sp>
      <p:pic>
        <p:nvPicPr>
          <p:cNvPr id="4" name="Imagem 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5E3895E4-40AB-4FE6-B13B-F8D0E8619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290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irafa, ao ar livre, céu, animal&#10;&#10;Descrição gerada com muito alta confiança">
            <a:extLst>
              <a:ext uri="{FF2B5EF4-FFF2-40B4-BE49-F238E27FC236}">
                <a16:creationId xmlns:a16="http://schemas.microsoft.com/office/drawing/2014/main" id="{C8C32896-B45E-4E81-BC80-079C46B5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29" b="174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8D02F71-6E93-40D3-B9D8-85BD7BF41665}"/>
              </a:ext>
            </a:extLst>
          </p:cNvPr>
          <p:cNvSpPr txBox="1"/>
          <p:nvPr/>
        </p:nvSpPr>
        <p:spPr>
          <a:xfrm>
            <a:off x="6842760" y="521441"/>
            <a:ext cx="5166360" cy="5815118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 do sentado – em pé: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grupos de 6 pessoas, 3 são alunos (sentados) e 3 são professores (em pé).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faz uma exigência de perto (individualmente, passa por todos os alunos).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Aluno – como se sente? Criou conexão?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refaz pedido, procurando criar conexão.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Aluno – como se sente? Criou conexão?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mudou?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Papéis se invertem...</a:t>
            </a:r>
          </a:p>
        </p:txBody>
      </p:sp>
      <p:pic>
        <p:nvPicPr>
          <p:cNvPr id="4" name="Imagem 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747EB08-00FD-4977-8369-031BDC7CE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74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arede, pessoa, homem, interior&#10;&#10;Descrição gerada com muito alta confiança">
            <a:extLst>
              <a:ext uri="{FF2B5EF4-FFF2-40B4-BE49-F238E27FC236}">
                <a16:creationId xmlns:a16="http://schemas.microsoft.com/office/drawing/2014/main" id="{32B11C84-C3EB-4FFA-B716-E866E2CF4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3739B06-027E-4035-8B83-3F94E6C0B4A3}"/>
              </a:ext>
            </a:extLst>
          </p:cNvPr>
          <p:cNvSpPr txBox="1"/>
          <p:nvPr/>
        </p:nvSpPr>
        <p:spPr>
          <a:xfrm>
            <a:off x="7815026" y="1613864"/>
            <a:ext cx="4337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Esteja presente para falar e ouvir.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6130727-29FE-43B6-90F6-FB5E77E14562}"/>
              </a:ext>
            </a:extLst>
          </p:cNvPr>
          <p:cNvSpPr txBox="1"/>
          <p:nvPr/>
        </p:nvSpPr>
        <p:spPr>
          <a:xfrm>
            <a:off x="8192167" y="3013501"/>
            <a:ext cx="3582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Pergunte antes de oferecer conselhos ou estímulos.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98083E0-B230-4296-B2EB-F366283A9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33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65E43E1-424C-46E9-B54F-208BFB2D9DAA}"/>
              </a:ext>
            </a:extLst>
          </p:cNvPr>
          <p:cNvSpPr/>
          <p:nvPr/>
        </p:nvSpPr>
        <p:spPr>
          <a:xfrm>
            <a:off x="9186203" y="0"/>
            <a:ext cx="3005797" cy="1519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A01FE7F-ABB3-4240-BBBF-81A39B9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8086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OBRIGADO!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D4F85E-79F9-4797-8498-894D30484E00}"/>
              </a:ext>
            </a:extLst>
          </p:cNvPr>
          <p:cNvSpPr txBox="1"/>
          <p:nvPr/>
        </p:nvSpPr>
        <p:spPr>
          <a:xfrm>
            <a:off x="1334183" y="3410925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um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vocês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coordenação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Professores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todos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funcionários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368E5C-72CE-4DEC-958D-2C573A2A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69" y="264137"/>
            <a:ext cx="2757055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4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scoladaconversa.com.br/wp-content/uploads/2017/09/01.-ACONSELHAR.jpg">
            <a:extLst>
              <a:ext uri="{FF2B5EF4-FFF2-40B4-BE49-F238E27FC236}">
                <a16:creationId xmlns:a16="http://schemas.microsoft.com/office/drawing/2014/main" id="{FEBF2E34-B153-46AC-8A72-A1C9E2B3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522"/>
          <a:stretch/>
        </p:blipFill>
        <p:spPr bwMode="auto">
          <a:xfrm>
            <a:off x="373896" y="174271"/>
            <a:ext cx="5378688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scoladaconversa.com.br/wp-content/uploads/2017/09/04.-CONSOLAR.jpg">
            <a:extLst>
              <a:ext uri="{FF2B5EF4-FFF2-40B4-BE49-F238E27FC236}">
                <a16:creationId xmlns:a16="http://schemas.microsoft.com/office/drawing/2014/main" id="{AA6DFADC-B4C8-4A02-B921-1EE93DA3C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523"/>
          <a:stretch/>
        </p:blipFill>
        <p:spPr bwMode="auto">
          <a:xfrm>
            <a:off x="6424092" y="174271"/>
            <a:ext cx="5378772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scoladaconversa.com.br/wp-content/uploads/2017/09/03.-EDUCAR.jpg">
            <a:extLst>
              <a:ext uri="{FF2B5EF4-FFF2-40B4-BE49-F238E27FC236}">
                <a16:creationId xmlns:a16="http://schemas.microsoft.com/office/drawing/2014/main" id="{01AEC04D-4728-439C-B850-75F995ACA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 r="2" b="13906"/>
          <a:stretch/>
        </p:blipFill>
        <p:spPr bwMode="auto">
          <a:xfrm>
            <a:off x="373896" y="3257640"/>
            <a:ext cx="5378688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escoladaconversa.com.br/wp-content/uploads/2017/09/02.-COMPETIR.jpg">
            <a:extLst>
              <a:ext uri="{FF2B5EF4-FFF2-40B4-BE49-F238E27FC236}">
                <a16:creationId xmlns:a16="http://schemas.microsoft.com/office/drawing/2014/main" id="{37F8028E-0474-4A2A-AA65-21D13224F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r="57" b="18522"/>
          <a:stretch/>
        </p:blipFill>
        <p:spPr bwMode="auto">
          <a:xfrm>
            <a:off x="6424092" y="3257640"/>
            <a:ext cx="5378772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D30D80D-0839-4CD0-A564-605483EF576C}"/>
              </a:ext>
            </a:extLst>
          </p:cNvPr>
          <p:cNvSpPr txBox="1"/>
          <p:nvPr/>
        </p:nvSpPr>
        <p:spPr>
          <a:xfrm>
            <a:off x="10148707" y="6592345"/>
            <a:ext cx="2073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Escola da Conversa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30C7A48-C75A-41AA-B488-B29104FBD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866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escoladaconversa.com.br/wp-content/uploads/2017/09/08.-INTERROGAR.jpg">
            <a:extLst>
              <a:ext uri="{FF2B5EF4-FFF2-40B4-BE49-F238E27FC236}">
                <a16:creationId xmlns:a16="http://schemas.microsoft.com/office/drawing/2014/main" id="{778F934C-5E66-4460-9D24-498E71813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2"/>
          <a:stretch/>
        </p:blipFill>
        <p:spPr bwMode="auto">
          <a:xfrm>
            <a:off x="267180" y="190844"/>
            <a:ext cx="551592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escoladaconversa.com.br/wp-content/uploads/2017/09/05.-CONTAR-UMA-HISTORIA.jpg">
            <a:extLst>
              <a:ext uri="{FF2B5EF4-FFF2-40B4-BE49-F238E27FC236}">
                <a16:creationId xmlns:a16="http://schemas.microsoft.com/office/drawing/2014/main" id="{C29A0A45-C853-42AD-95B3-5BD4B71D8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2"/>
          <a:stretch/>
        </p:blipFill>
        <p:spPr bwMode="auto">
          <a:xfrm>
            <a:off x="6370800" y="190844"/>
            <a:ext cx="551592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escoladaconversa.com.br/wp-content/uploads/2017/09/06.-ENCERRAR-O-ASSUNTO.jpg">
            <a:extLst>
              <a:ext uri="{FF2B5EF4-FFF2-40B4-BE49-F238E27FC236}">
                <a16:creationId xmlns:a16="http://schemas.microsoft.com/office/drawing/2014/main" id="{7A5814C7-BE5D-42B9-B7A8-2824E729A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0"/>
          <a:stretch/>
        </p:blipFill>
        <p:spPr bwMode="auto">
          <a:xfrm>
            <a:off x="267180" y="3291046"/>
            <a:ext cx="5241355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scoladaconversa.com.br/wp-content/uploads/2017/09/07.-SOLIDARIZAR.jpg">
            <a:extLst>
              <a:ext uri="{FF2B5EF4-FFF2-40B4-BE49-F238E27FC236}">
                <a16:creationId xmlns:a16="http://schemas.microsoft.com/office/drawing/2014/main" id="{AAFBE8EE-4F1E-4E42-B7A1-17EB58217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0"/>
          <a:stretch/>
        </p:blipFill>
        <p:spPr bwMode="auto">
          <a:xfrm>
            <a:off x="6408901" y="3291046"/>
            <a:ext cx="5241355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203D06-382B-471B-9027-12934E2C9077}"/>
              </a:ext>
            </a:extLst>
          </p:cNvPr>
          <p:cNvSpPr txBox="1"/>
          <p:nvPr/>
        </p:nvSpPr>
        <p:spPr>
          <a:xfrm>
            <a:off x="10118227" y="6604608"/>
            <a:ext cx="2073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Escola da Conversa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379EDDB-ED88-45A7-AEE6-E0C62FA99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770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A573CEF-5F92-4257-92CA-055C608CB87F}"/>
              </a:ext>
            </a:extLst>
          </p:cNvPr>
          <p:cNvSpPr txBox="1"/>
          <p:nvPr/>
        </p:nvSpPr>
        <p:spPr>
          <a:xfrm>
            <a:off x="365760" y="379827"/>
            <a:ext cx="1377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Empatia</a:t>
            </a:r>
          </a:p>
        </p:txBody>
      </p:sp>
      <p:pic>
        <p:nvPicPr>
          <p:cNvPr id="3" name="O Poder da Empatia">
            <a:hlinkClick r:id="" action="ppaction://media"/>
            <a:extLst>
              <a:ext uri="{FF2B5EF4-FFF2-40B4-BE49-F238E27FC236}">
                <a16:creationId xmlns:a16="http://schemas.microsoft.com/office/drawing/2014/main" id="{50F7FEF2-0165-42BD-817D-8658E3B94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0793" y="1074821"/>
            <a:ext cx="8548660" cy="4808621"/>
          </a:xfrm>
          <a:prstGeom prst="rect">
            <a:avLst/>
          </a:prstGeom>
        </p:spPr>
      </p:pic>
      <p:pic>
        <p:nvPicPr>
          <p:cNvPr id="4" name="Imagem 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5E09584-9C88-4690-9BE9-86292622D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20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grama, girafa, céu&#10;&#10;Descrição gerada com muito alta confiança">
            <a:extLst>
              <a:ext uri="{FF2B5EF4-FFF2-40B4-BE49-F238E27FC236}">
                <a16:creationId xmlns:a16="http://schemas.microsoft.com/office/drawing/2014/main" id="{EBF9EE3A-CA1B-4F41-9A82-25694C151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067A82C-B937-4008-9686-2D917B2EDDF2}"/>
              </a:ext>
            </a:extLst>
          </p:cNvPr>
          <p:cNvSpPr txBox="1"/>
          <p:nvPr/>
        </p:nvSpPr>
        <p:spPr>
          <a:xfrm>
            <a:off x="5562600" y="1291132"/>
            <a:ext cx="6339840" cy="4854855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 das 4 cadeiras: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pessoa de fora faz uma crítica dura (ex. você é um incompetente que não sabe nada).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Chacal de orelha para fora (rebater).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Chacal de orelha para dentro (internalizar crítica e se culpar).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Girafa de orelha para dentro (que sentimento tive e qual necessidade não foi atendida?).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Girafa de orelha para fora (qual a necessidade da outra pessoa fez ela falar?).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B3AD893-5BC1-44F8-BBB4-9545DA489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685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chão, parede, ao ar livre&#10;&#10;Descrição gerada com muito alta confiança">
            <a:extLst>
              <a:ext uri="{FF2B5EF4-FFF2-40B4-BE49-F238E27FC236}">
                <a16:creationId xmlns:a16="http://schemas.microsoft.com/office/drawing/2014/main" id="{42C5C7C3-4EC4-4770-9954-892125791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 b="14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061A3D-766F-41D1-9D74-D52D16EC4E82}"/>
              </a:ext>
            </a:extLst>
          </p:cNvPr>
          <p:cNvSpPr txBox="1"/>
          <p:nvPr/>
        </p:nvSpPr>
        <p:spPr>
          <a:xfrm>
            <a:off x="1310640" y="189718"/>
            <a:ext cx="9570720" cy="2934329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 do feedback concreto: Apreciação sincera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Pense em uma situação que lhe traga alegria que algum aluno fez.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aconteceu (fizeram ou falaram) – Observação.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você sentiu – Sentimento.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gerou de necessidade atendida em você – Necessidade.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podemos fazer diante disso – Pedido.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E01E906-CEAA-49EA-A550-24C22E9A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840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rosa, fumaça, céu&#10;&#10;Descrição gerada com alta confiança">
            <a:extLst>
              <a:ext uri="{FF2B5EF4-FFF2-40B4-BE49-F238E27FC236}">
                <a16:creationId xmlns:a16="http://schemas.microsoft.com/office/drawing/2014/main" id="{74ED981D-87C2-428F-90DD-1E6247F84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29A0CF88-0E48-4EE9-99F1-D3CEA29C7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3808951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lista de sentimentos">
            <a:extLst>
              <a:ext uri="{FF2B5EF4-FFF2-40B4-BE49-F238E27FC236}">
                <a16:creationId xmlns:a16="http://schemas.microsoft.com/office/drawing/2014/main" id="{3A2BE014-0370-4EC9-9DFA-FBD2E7512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"/>
          <a:stretch/>
        </p:blipFill>
        <p:spPr bwMode="auto">
          <a:xfrm>
            <a:off x="4179148" y="-5552"/>
            <a:ext cx="3587750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69309A7-A3D5-4764-B138-A50CDE0D9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456208"/>
            <a:ext cx="782211" cy="375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58342438-0DAB-4AAD-9724-2659BDEEA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6890"/>
          <a:stretch/>
        </p:blipFill>
        <p:spPr bwMode="auto">
          <a:xfrm>
            <a:off x="8195713" y="-5552"/>
            <a:ext cx="3996287" cy="6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606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chão, parede, ao ar livre&#10;&#10;Descrição gerada com muito alta confiança">
            <a:extLst>
              <a:ext uri="{FF2B5EF4-FFF2-40B4-BE49-F238E27FC236}">
                <a16:creationId xmlns:a16="http://schemas.microsoft.com/office/drawing/2014/main" id="{42C5C7C3-4EC4-4770-9954-892125791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 b="14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061A3D-766F-41D1-9D74-D52D16EC4E82}"/>
              </a:ext>
            </a:extLst>
          </p:cNvPr>
          <p:cNvSpPr txBox="1"/>
          <p:nvPr/>
        </p:nvSpPr>
        <p:spPr>
          <a:xfrm>
            <a:off x="1143000" y="196556"/>
            <a:ext cx="9906000" cy="2934329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 do feedback concreto: Apreciação sincera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Pense em uma situação que lhe traga alegria que algum colega da escola fez.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aconteceu (fizeram ou falaram) – Observação.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você sentiu – Sentimento.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gerou de necessidade atendida em você – Necessidade.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podemos fazer diante disso – Pedido.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7849146-6739-4B62-872E-FC03CA55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65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rosa, fumaça, céu&#10;&#10;Descrição gerada com alta confiança">
            <a:extLst>
              <a:ext uri="{FF2B5EF4-FFF2-40B4-BE49-F238E27FC236}">
                <a16:creationId xmlns:a16="http://schemas.microsoft.com/office/drawing/2014/main" id="{74ED981D-87C2-428F-90DD-1E6247F84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29A0CF88-0E48-4EE9-99F1-D3CEA29C7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3808951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lista de sentimentos">
            <a:extLst>
              <a:ext uri="{FF2B5EF4-FFF2-40B4-BE49-F238E27FC236}">
                <a16:creationId xmlns:a16="http://schemas.microsoft.com/office/drawing/2014/main" id="{3A2BE014-0370-4EC9-9DFA-FBD2E7512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"/>
          <a:stretch/>
        </p:blipFill>
        <p:spPr bwMode="auto">
          <a:xfrm>
            <a:off x="4179148" y="-5552"/>
            <a:ext cx="3587750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69309A7-A3D5-4764-B138-A50CDE0D9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456208"/>
            <a:ext cx="782211" cy="375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58342438-0DAB-4AAD-9724-2659BDEEA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6890"/>
          <a:stretch/>
        </p:blipFill>
        <p:spPr bwMode="auto">
          <a:xfrm>
            <a:off x="8195713" y="-5552"/>
            <a:ext cx="3996287" cy="6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79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chão, parede, ao ar livre&#10;&#10;Descrição gerada com muito alta confiança">
            <a:extLst>
              <a:ext uri="{FF2B5EF4-FFF2-40B4-BE49-F238E27FC236}">
                <a16:creationId xmlns:a16="http://schemas.microsoft.com/office/drawing/2014/main" id="{42C5C7C3-4EC4-4770-9954-892125791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" b="14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061A3D-766F-41D1-9D74-D52D16EC4E82}"/>
              </a:ext>
            </a:extLst>
          </p:cNvPr>
          <p:cNvSpPr txBox="1"/>
          <p:nvPr/>
        </p:nvSpPr>
        <p:spPr>
          <a:xfrm>
            <a:off x="655320" y="211796"/>
            <a:ext cx="10881360" cy="2934329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 do feedback concreto: Feedback construtivo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Pense em uma situação que lhe traga sensações desconfortáveis que algum aluno fez.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aconteceu (fizeram ou falaram) – Observação.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você sentiu – Sentimento.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gerou de necessidade não atendida em você – Necessidade.</a:t>
            </a:r>
          </a:p>
          <a:p>
            <a:pPr>
              <a:lnSpc>
                <a:spcPct val="130000"/>
              </a:lnSpc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podemos fazer diante disso – Pedido.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E6BB257-73BF-4755-869B-B293F9C01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309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rosa, fumaça, céu&#10;&#10;Descrição gerada com alta confiança">
            <a:extLst>
              <a:ext uri="{FF2B5EF4-FFF2-40B4-BE49-F238E27FC236}">
                <a16:creationId xmlns:a16="http://schemas.microsoft.com/office/drawing/2014/main" id="{74ED981D-87C2-428F-90DD-1E6247F84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29A0CF88-0E48-4EE9-99F1-D3CEA29C7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3808951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lista de sentimentos">
            <a:extLst>
              <a:ext uri="{FF2B5EF4-FFF2-40B4-BE49-F238E27FC236}">
                <a16:creationId xmlns:a16="http://schemas.microsoft.com/office/drawing/2014/main" id="{3A2BE014-0370-4EC9-9DFA-FBD2E7512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"/>
          <a:stretch/>
        </p:blipFill>
        <p:spPr bwMode="auto">
          <a:xfrm>
            <a:off x="4179148" y="-5552"/>
            <a:ext cx="3587750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69309A7-A3D5-4764-B138-A50CDE0D9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456208"/>
            <a:ext cx="782211" cy="375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58342438-0DAB-4AAD-9724-2659BDEEA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6890"/>
          <a:stretch/>
        </p:blipFill>
        <p:spPr bwMode="auto">
          <a:xfrm>
            <a:off x="8195713" y="-5552"/>
            <a:ext cx="3996287" cy="6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0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8" name="Picture 4" descr="Resultado de imagem para black kids doing te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3600" dirty="0">
                <a:latin typeface="+mj-lt"/>
              </a:rPr>
              <a:t>Lista de </a:t>
            </a:r>
            <a:r>
              <a:rPr lang="pt-BR" sz="3600" dirty="0">
                <a:latin typeface="+mj-lt"/>
              </a:rPr>
              <a:t>presença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 eaLnBrk="1" hangingPunct="1">
              <a:spcAft>
                <a:spcPts val="600"/>
              </a:spcAft>
            </a:pPr>
            <a:fld id="{C8C1A18F-344C-4C42-A23A-066EA8500602}" type="slidenum">
              <a:rPr lang="en-US" altLang="pt-BR">
                <a:solidFill>
                  <a:srgbClr val="FFFFFF"/>
                </a:solidFill>
                <a:latin typeface="+mn-lt"/>
              </a:rPr>
              <a:pPr algn="r" defTabSz="457200" eaLnBrk="1" hangingPunct="1">
                <a:spcAft>
                  <a:spcPts val="600"/>
                </a:spcAft>
              </a:pPr>
              <a:t>4</a:t>
            </a:fld>
            <a:endParaRPr lang="en-US" altLang="pt-BR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0E6A8A3-232D-4EC2-9D05-D342D375D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71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ao-xiao-escola-da-conversa">
            <a:extLst>
              <a:ext uri="{FF2B5EF4-FFF2-40B4-BE49-F238E27FC236}">
                <a16:creationId xmlns:a16="http://schemas.microsoft.com/office/drawing/2014/main" id="{5E76F255-312D-463B-A41E-3273CAE3B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13649" r="7980" b="75304"/>
          <a:stretch/>
        </p:blipFill>
        <p:spPr bwMode="auto">
          <a:xfrm>
            <a:off x="4381676" y="966173"/>
            <a:ext cx="3252903" cy="183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ao-xiao-escola-da-conversa">
            <a:extLst>
              <a:ext uri="{FF2B5EF4-FFF2-40B4-BE49-F238E27FC236}">
                <a16:creationId xmlns:a16="http://schemas.microsoft.com/office/drawing/2014/main" id="{7AD81185-BD75-4F1C-B613-11AEADA0D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37476" r="6994" b="50897"/>
          <a:stretch/>
        </p:blipFill>
        <p:spPr bwMode="auto">
          <a:xfrm>
            <a:off x="8313518" y="942996"/>
            <a:ext cx="3252903" cy="18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ao-xiao-escola-da-conversa">
            <a:extLst>
              <a:ext uri="{FF2B5EF4-FFF2-40B4-BE49-F238E27FC236}">
                <a16:creationId xmlns:a16="http://schemas.microsoft.com/office/drawing/2014/main" id="{B378C98A-A23A-42B1-B509-DFA219BC2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534" r="8613" b="86613"/>
          <a:stretch/>
        </p:blipFill>
        <p:spPr bwMode="auto">
          <a:xfrm>
            <a:off x="595218" y="916640"/>
            <a:ext cx="3104943" cy="186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yao-xiao-escola-da-conversa">
            <a:extLst>
              <a:ext uri="{FF2B5EF4-FFF2-40B4-BE49-F238E27FC236}">
                <a16:creationId xmlns:a16="http://schemas.microsoft.com/office/drawing/2014/main" id="{572DF75E-481D-410C-A688-320356990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50000" r="7910" b="38739"/>
          <a:stretch/>
        </p:blipFill>
        <p:spPr bwMode="auto">
          <a:xfrm>
            <a:off x="4405433" y="4102845"/>
            <a:ext cx="3217333" cy="18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ao-xiao-escola-da-conversa">
            <a:extLst>
              <a:ext uri="{FF2B5EF4-FFF2-40B4-BE49-F238E27FC236}">
                <a16:creationId xmlns:a16="http://schemas.microsoft.com/office/drawing/2014/main" id="{5DE80AA7-872B-499C-9E01-016918C15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86558" r="8053" b="1903"/>
          <a:stretch/>
        </p:blipFill>
        <p:spPr bwMode="auto">
          <a:xfrm>
            <a:off x="8313518" y="4027988"/>
            <a:ext cx="3252903" cy="191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yao-xiao-escola-da-conversa">
            <a:extLst>
              <a:ext uri="{FF2B5EF4-FFF2-40B4-BE49-F238E27FC236}">
                <a16:creationId xmlns:a16="http://schemas.microsoft.com/office/drawing/2014/main" id="{060EA55D-651A-4C1B-8EE2-F3D93BA1C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25972" r="8375" b="62817"/>
          <a:stretch/>
        </p:blipFill>
        <p:spPr bwMode="auto">
          <a:xfrm>
            <a:off x="633224" y="4074819"/>
            <a:ext cx="3122143" cy="179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EC8F5F0-B5CC-44AC-8DDB-7E574681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853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9" b="26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tx1"/>
                </a:solidFill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7960A438-C09E-4704-A678-F7334D7D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623633"/>
            <a:ext cx="5456903" cy="1143000"/>
          </a:xfrm>
        </p:spPr>
        <p:txBody>
          <a:bodyPr/>
          <a:lstStyle/>
          <a:p>
            <a:pPr algn="ctr"/>
            <a:r>
              <a:rPr lang="pt-BR" dirty="0" err="1"/>
              <a:t>Mindfulness</a:t>
            </a:r>
            <a:endParaRPr lang="pt-BR" dirty="0"/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3DC6CF2-6A18-43C6-8180-753F021D7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369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379828" y="249416"/>
            <a:ext cx="7413674" cy="5826943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459258"/>
            <a:ext cx="71212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Para facilitar nossa vida: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gratuitos na internet!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http://ondaazul.link/meditacao-para-adultos</a:t>
            </a:r>
          </a:p>
          <a:p>
            <a:pPr algn="ctr"/>
            <a:endParaRPr lang="pt-BR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http://ondaazul.link/meditacao-para-criancas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de 3min a 30min.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9B90DB7-B81A-43F2-A51B-7C8603863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379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2499360" y="459259"/>
            <a:ext cx="3169920" cy="1003782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669100"/>
            <a:ext cx="712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Vamos praticar!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B82667B-7C84-483B-9727-6DC3D5F8E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210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56250" y="2156898"/>
            <a:ext cx="54964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+mj-lt"/>
              </a:rPr>
              <a:t>Missões: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Continuar com Atenção Plena 5x / semana (prática formal – pode ser com alunos).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Agir com consciência nos pedidos diários.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5" y="311294"/>
            <a:ext cx="1799388" cy="9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5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mo-expressar-sentimentos-comunicacao-nao-violenta-escola-da-conversa">
            <a:extLst>
              <a:ext uri="{FF2B5EF4-FFF2-40B4-BE49-F238E27FC236}">
                <a16:creationId xmlns:a16="http://schemas.microsoft.com/office/drawing/2014/main" id="{DFD2D6ED-C4D7-40D3-83B8-FF478FD06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32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417658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42958" y="1134312"/>
            <a:ext cx="526228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com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496410" y="3334091"/>
            <a:ext cx="3291904" cy="118441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Não Violenta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4" y="3293997"/>
            <a:ext cx="4136118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Observar sem julgamento.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31688" y="3996475"/>
            <a:ext cx="5475891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 e expressar sentimentos.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84AE5B6A-5B61-41F3-BC19-3392E7CDBFD1}"/>
              </a:ext>
            </a:extLst>
          </p:cNvPr>
          <p:cNvSpPr txBox="1">
            <a:spLocks/>
          </p:cNvSpPr>
          <p:nvPr/>
        </p:nvSpPr>
        <p:spPr>
          <a:xfrm>
            <a:off x="5031688" y="6200134"/>
            <a:ext cx="5564378" cy="48041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 empatia e compaixão = Presença.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43933"/>
            <a:ext cx="2983910" cy="1302013"/>
          </a:xfrm>
          <a:prstGeom prst="bentArrow">
            <a:avLst>
              <a:gd name="adj1" fmla="val 11839"/>
              <a:gd name="adj2" fmla="val 15015"/>
              <a:gd name="adj3" fmla="val 2138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eta: Dobrada 9">
            <a:extLst>
              <a:ext uri="{FF2B5EF4-FFF2-40B4-BE49-F238E27FC236}">
                <a16:creationId xmlns:a16="http://schemas.microsoft.com/office/drawing/2014/main" id="{B1A8718B-6525-413A-9406-4729CC029888}"/>
              </a:ext>
            </a:extLst>
          </p:cNvPr>
          <p:cNvSpPr/>
          <p:nvPr/>
        </p:nvSpPr>
        <p:spPr>
          <a:xfrm flipV="1">
            <a:off x="1951524" y="4583044"/>
            <a:ext cx="2983910" cy="2009697"/>
          </a:xfrm>
          <a:prstGeom prst="bentArrow">
            <a:avLst>
              <a:gd name="adj1" fmla="val 11220"/>
              <a:gd name="adj2" fmla="val 10840"/>
              <a:gd name="adj3" fmla="val 1861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374491" y="4583041"/>
            <a:ext cx="2560943" cy="1329348"/>
          </a:xfrm>
          <a:prstGeom prst="bentArrow">
            <a:avLst>
              <a:gd name="adj1" fmla="val 15679"/>
              <a:gd name="adj2" fmla="val 19423"/>
              <a:gd name="adj3" fmla="val 22331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4" y="4731028"/>
            <a:ext cx="413612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as necessidades.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FEF74411-BF43-4DF9-ADD2-2729DE9EF91F}"/>
              </a:ext>
            </a:extLst>
          </p:cNvPr>
          <p:cNvSpPr txBox="1">
            <a:spLocks/>
          </p:cNvSpPr>
          <p:nvPr/>
        </p:nvSpPr>
        <p:spPr>
          <a:xfrm>
            <a:off x="5031688" y="5465581"/>
            <a:ext cx="298391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Pedir com clareza.</a:t>
            </a:r>
          </a:p>
        </p:txBody>
      </p:sp>
      <p:sp>
        <p:nvSpPr>
          <p:cNvPr id="14" name="Seta: Dobrada 13">
            <a:extLst>
              <a:ext uri="{FF2B5EF4-FFF2-40B4-BE49-F238E27FC236}">
                <a16:creationId xmlns:a16="http://schemas.microsoft.com/office/drawing/2014/main" id="{09E52919-E41D-4A86-836B-FE47965D7137}"/>
              </a:ext>
            </a:extLst>
          </p:cNvPr>
          <p:cNvSpPr/>
          <p:nvPr/>
        </p:nvSpPr>
        <p:spPr>
          <a:xfrm flipV="1">
            <a:off x="2797458" y="4560039"/>
            <a:ext cx="2137977" cy="566516"/>
          </a:xfrm>
          <a:prstGeom prst="bentArrow">
            <a:avLst>
              <a:gd name="adj1" fmla="val 35194"/>
              <a:gd name="adj2" fmla="val 34904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43E5BB60-AB90-45B1-A489-7AF95F38F3DB}"/>
              </a:ext>
            </a:extLst>
          </p:cNvPr>
          <p:cNvSpPr txBox="1">
            <a:spLocks/>
          </p:cNvSpPr>
          <p:nvPr/>
        </p:nvSpPr>
        <p:spPr>
          <a:xfrm>
            <a:off x="5031687" y="2599559"/>
            <a:ext cx="5810537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honestidade e empatia.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2509CBF0-9143-42E7-822C-94CB04E4723A}"/>
              </a:ext>
            </a:extLst>
          </p:cNvPr>
          <p:cNvSpPr/>
          <p:nvPr/>
        </p:nvSpPr>
        <p:spPr>
          <a:xfrm>
            <a:off x="2514600" y="2599558"/>
            <a:ext cx="2420834" cy="663725"/>
          </a:xfrm>
          <a:prstGeom prst="bentArrow">
            <a:avLst>
              <a:gd name="adj1" fmla="val 25893"/>
              <a:gd name="adj2" fmla="val 34435"/>
              <a:gd name="adj3" fmla="val 3506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55F0ADDA-7767-4744-8630-544B47076512}"/>
              </a:ext>
            </a:extLst>
          </p:cNvPr>
          <p:cNvSpPr/>
          <p:nvPr/>
        </p:nvSpPr>
        <p:spPr>
          <a:xfrm rot="20959863">
            <a:off x="3894489" y="3544106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493C79AD-9266-4E1D-82D0-DA2A38D2926E}"/>
              </a:ext>
            </a:extLst>
          </p:cNvPr>
          <p:cNvSpPr txBox="1">
            <a:spLocks/>
          </p:cNvSpPr>
          <p:nvPr/>
        </p:nvSpPr>
        <p:spPr>
          <a:xfrm>
            <a:off x="5026875" y="1898818"/>
            <a:ext cx="6098325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Afetividade e aprendizagem / motivação.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5E71C33C-D198-4BE1-BBAA-7DC30096820C}"/>
              </a:ext>
            </a:extLst>
          </p:cNvPr>
          <p:cNvSpPr/>
          <p:nvPr/>
        </p:nvSpPr>
        <p:spPr>
          <a:xfrm rot="600971">
            <a:off x="3916406" y="4017044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22763AA-6C48-43C5-AD80-81C2ECBF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221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B15ECA-1C56-4445-B15B-87E2F57D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E1B61E-92F5-4F1E-97EA-AF7FA0E85705}"/>
              </a:ext>
            </a:extLst>
          </p:cNvPr>
          <p:cNvSpPr txBox="1"/>
          <p:nvPr/>
        </p:nvSpPr>
        <p:spPr>
          <a:xfrm>
            <a:off x="134855" y="276376"/>
            <a:ext cx="120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+mj-lt"/>
              </a:rPr>
              <a:t>Com os alunos: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45F496-8A30-478D-8218-3D6B840B4616}"/>
              </a:ext>
            </a:extLst>
          </p:cNvPr>
          <p:cNvSpPr/>
          <p:nvPr/>
        </p:nvSpPr>
        <p:spPr>
          <a:xfrm>
            <a:off x="496908" y="4096123"/>
            <a:ext cx="5666509" cy="15696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OUVIR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História (PARE)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Minha qualidade</a:t>
            </a:r>
          </a:p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Quem é o líder?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D9D7F18-D7B1-432F-BEAA-CE25E8AC9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7634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discutir e </a:t>
            </a:r>
            <a:r>
              <a:rPr lang="pt-BR" sz="3200" dirty="0" err="1">
                <a:highlight>
                  <a:srgbClr val="FFFF00"/>
                </a:highlight>
                <a:latin typeface="+mj-lt"/>
              </a:rPr>
              <a:t>co-criar</a:t>
            </a:r>
            <a:r>
              <a:rPr lang="pt-BR" sz="3200" dirty="0">
                <a:highlight>
                  <a:srgbClr val="FFFF00"/>
                </a:highlight>
                <a:latin typeface="+mj-lt"/>
              </a:rPr>
              <a:t> soluções.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Alunos que não prestam atenção enquanto falamos.</a:t>
            </a:r>
          </a:p>
          <a:p>
            <a:pPr marL="914400" lvl="1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Sugestão: fazer a dinâmica com os alunos. Em duplas, A deve falar algo e B deve ou falar também ou mostrar desprezo, sem ouvir A. Ambos discutem como se sentiram. Refazem a tarefa, mas com B escutando atentamente. Discutem </a:t>
            </a:r>
            <a:r>
              <a:rPr lang="pt-BR" sz="3200" dirty="0" err="1">
                <a:solidFill>
                  <a:schemeClr val="bg1"/>
                </a:solidFill>
                <a:latin typeface="+mj-lt"/>
              </a:rPr>
              <a:t>novemene</a:t>
            </a:r>
            <a:r>
              <a:rPr lang="pt-BR" sz="3200" dirty="0">
                <a:solidFill>
                  <a:schemeClr val="bg1"/>
                </a:solidFill>
                <a:latin typeface="+mj-lt"/>
              </a:rPr>
              <a:t> como se sentiram.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30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3002588-9E5A-4815-8A24-2A443CB7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48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9CB40D7-A749-4410-A2E0-94C1B320C206}"/>
              </a:ext>
            </a:extLst>
          </p:cNvPr>
          <p:cNvSpPr txBox="1"/>
          <p:nvPr/>
        </p:nvSpPr>
        <p:spPr>
          <a:xfrm>
            <a:off x="0" y="586256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Avaliação pós-Encontro</a:t>
            </a:r>
          </a:p>
        </p:txBody>
      </p:sp>
      <p:pic>
        <p:nvPicPr>
          <p:cNvPr id="6" name="Imagem 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C977A42-9393-4C51-8C85-C9F1F9DA5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400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529" y="-64312"/>
            <a:ext cx="12300933" cy="7048435"/>
            <a:chOff x="-529" y="-64312"/>
            <a:chExt cx="12300933" cy="7048435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64312"/>
              <a:ext cx="12300933" cy="704843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33370" r="31913"/>
            <a:stretch/>
          </p:blipFill>
          <p:spPr>
            <a:xfrm flipH="1">
              <a:off x="-1" y="-64312"/>
              <a:ext cx="4270501" cy="7048435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401A096-B853-4CD2-9741-4AFDA7FDDF27}"/>
              </a:ext>
            </a:extLst>
          </p:cNvPr>
          <p:cNvSpPr/>
          <p:nvPr/>
        </p:nvSpPr>
        <p:spPr>
          <a:xfrm>
            <a:off x="-14177" y="-64312"/>
            <a:ext cx="4695840" cy="693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A83921-C0CE-491B-B59A-D6B4F1DA670F}"/>
              </a:ext>
            </a:extLst>
          </p:cNvPr>
          <p:cNvSpPr/>
          <p:nvPr/>
        </p:nvSpPr>
        <p:spPr>
          <a:xfrm>
            <a:off x="6673997" y="2067829"/>
            <a:ext cx="33105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6000" i="1" dirty="0">
                <a:solidFill>
                  <a:srgbClr val="FFE400"/>
                </a:solidFill>
                <a:latin typeface="+mj-lt"/>
              </a:rPr>
              <a:t>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8C8CF6-05F0-4B4D-9F6E-A2FB76A0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3" y="2750270"/>
            <a:ext cx="3531095" cy="13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33" y="780962"/>
            <a:ext cx="9762319" cy="5899896"/>
          </a:xfrm>
        </p:spPr>
        <p:txBody>
          <a:bodyPr/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ESTÃO?</a:t>
            </a:r>
            <a:br>
              <a:rPr lang="pt-BR" sz="4400" dirty="0">
                <a:latin typeface="+mj-lt"/>
              </a:rPr>
            </a:br>
            <a:br>
              <a:rPr lang="pt-BR" sz="4400" dirty="0"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Conseguiram executar as práticas de Atenção Plena com os alunos?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Sentimento e necessidade de agora. 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B7ABE9-E14A-4F79-A6DF-FEBB7FE6CDB6}"/>
              </a:ext>
            </a:extLst>
          </p:cNvPr>
          <p:cNvSpPr/>
          <p:nvPr/>
        </p:nvSpPr>
        <p:spPr>
          <a:xfrm>
            <a:off x="9861452" y="5590339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3669283-D0FB-4648-8473-5F6BFDC91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1" y="5842260"/>
            <a:ext cx="2064324" cy="7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rosa, fumaça, céu&#10;&#10;Descrição gerada com alta confiança">
            <a:extLst>
              <a:ext uri="{FF2B5EF4-FFF2-40B4-BE49-F238E27FC236}">
                <a16:creationId xmlns:a16="http://schemas.microsoft.com/office/drawing/2014/main" id="{74ED981D-87C2-428F-90DD-1E6247F84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29A0CF88-0E48-4EE9-99F1-D3CEA29C7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0"/>
            <a:ext cx="3808951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lista de sentimentos">
            <a:extLst>
              <a:ext uri="{FF2B5EF4-FFF2-40B4-BE49-F238E27FC236}">
                <a16:creationId xmlns:a16="http://schemas.microsoft.com/office/drawing/2014/main" id="{3A2BE014-0370-4EC9-9DFA-FBD2E7512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"/>
          <a:stretch/>
        </p:blipFill>
        <p:spPr bwMode="auto">
          <a:xfrm>
            <a:off x="4179148" y="-5552"/>
            <a:ext cx="3587750" cy="64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69309A7-A3D5-4764-B138-A50CDE0D9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456208"/>
            <a:ext cx="782211" cy="375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58342438-0DAB-4AAD-9724-2659BDEEA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" b="6890"/>
          <a:stretch/>
        </p:blipFill>
        <p:spPr bwMode="auto">
          <a:xfrm>
            <a:off x="8195713" y="-5552"/>
            <a:ext cx="3996287" cy="6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588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DF22A9-8CEE-4897-996E-C5AA4133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138544" y="4782589"/>
            <a:ext cx="5282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 qualquer momento:</a:t>
            </a: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Liberdade total para perguntar.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176EF60-7D83-456D-9811-25E0A9F1B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4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colocar os desafios levantados anteriormente que serão discutidos no Encontro de hoje.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Hoje discutiremos: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Alunos que não prestam atenção enquanto falamos.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4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447B385-0358-49B2-8132-76ED0A508213}"/>
              </a:ext>
            </a:extLst>
          </p:cNvPr>
          <p:cNvSpPr/>
          <p:nvPr/>
        </p:nvSpPr>
        <p:spPr>
          <a:xfrm>
            <a:off x="19794" y="0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80AD25-97F4-4D47-97B9-E371D0340A1D}"/>
              </a:ext>
            </a:extLst>
          </p:cNvPr>
          <p:cNvSpPr txBox="1"/>
          <p:nvPr/>
        </p:nvSpPr>
        <p:spPr>
          <a:xfrm>
            <a:off x="3945090" y="2859062"/>
            <a:ext cx="43018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+mj-lt"/>
              </a:rPr>
              <a:t>Bingo da amizade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C4DF59A-49FB-45C7-9E5F-30A1BEF02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6" y="251921"/>
            <a:ext cx="2064324" cy="7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38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</TotalTime>
  <Words>1499</Words>
  <Application>Microsoft Office PowerPoint</Application>
  <PresentationFormat>Widescreen</PresentationFormat>
  <Paragraphs>201</Paragraphs>
  <Slides>49</Slides>
  <Notes>12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</vt:lpstr>
      <vt:lpstr>Calibri Light</vt:lpstr>
      <vt:lpstr>Dax</vt:lpstr>
      <vt:lpstr>Gill Sans MT</vt:lpstr>
      <vt:lpstr>Montserrat</vt:lpstr>
      <vt:lpstr>Tema do Office</vt:lpstr>
      <vt:lpstr>Apresentação do PowerPoint</vt:lpstr>
      <vt:lpstr>Apresentação do PowerPoint</vt:lpstr>
      <vt:lpstr>OBRIGADO!</vt:lpstr>
      <vt:lpstr>Lista de presença</vt:lpstr>
      <vt:lpstr>COMO ESTÃO?  Conseguiram executar as práticas de Atenção Plena com os alunos?  Sentimento e necessidade de agora.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Recapitulação expressa: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Mindfulness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Pacifico</dc:creator>
  <cp:lastModifiedBy>Eduardo Pacifico</cp:lastModifiedBy>
  <cp:revision>11</cp:revision>
  <dcterms:created xsi:type="dcterms:W3CDTF">2019-01-28T16:31:30Z</dcterms:created>
  <dcterms:modified xsi:type="dcterms:W3CDTF">2019-04-04T00:06:30Z</dcterms:modified>
</cp:coreProperties>
</file>