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82" r:id="rId2"/>
    <p:sldId id="596" r:id="rId3"/>
    <p:sldId id="597" r:id="rId4"/>
    <p:sldId id="409" r:id="rId5"/>
    <p:sldId id="598" r:id="rId6"/>
    <p:sldId id="599" r:id="rId7"/>
    <p:sldId id="610" r:id="rId8"/>
    <p:sldId id="381" r:id="rId9"/>
    <p:sldId id="611" r:id="rId10"/>
    <p:sldId id="612" r:id="rId11"/>
    <p:sldId id="613" r:id="rId12"/>
    <p:sldId id="468" r:id="rId13"/>
    <p:sldId id="614" r:id="rId14"/>
    <p:sldId id="425" r:id="rId15"/>
    <p:sldId id="387" r:id="rId16"/>
    <p:sldId id="388" r:id="rId17"/>
    <p:sldId id="389" r:id="rId18"/>
    <p:sldId id="390" r:id="rId19"/>
    <p:sldId id="541" r:id="rId20"/>
    <p:sldId id="392" r:id="rId21"/>
    <p:sldId id="615" r:id="rId22"/>
    <p:sldId id="394" r:id="rId23"/>
    <p:sldId id="397" r:id="rId24"/>
    <p:sldId id="616" r:id="rId25"/>
    <p:sldId id="602" r:id="rId26"/>
    <p:sldId id="603" r:id="rId27"/>
    <p:sldId id="589" r:id="rId28"/>
    <p:sldId id="617" r:id="rId29"/>
    <p:sldId id="592" r:id="rId30"/>
    <p:sldId id="618" r:id="rId31"/>
    <p:sldId id="447" r:id="rId32"/>
    <p:sldId id="442" r:id="rId33"/>
    <p:sldId id="619" r:id="rId34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183"/>
    <a:srgbClr val="000000"/>
    <a:srgbClr val="FFFFFF"/>
    <a:srgbClr val="F8F8F8"/>
    <a:srgbClr val="FCFCFC"/>
    <a:srgbClr val="075E93"/>
    <a:srgbClr val="D6D7D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6455"/>
  </p:normalViewPr>
  <p:slideViewPr>
    <p:cSldViewPr snapToGrid="0" snapToObjects="1">
      <p:cViewPr varScale="1">
        <p:scale>
          <a:sx n="65" d="100"/>
          <a:sy n="65" d="100"/>
        </p:scale>
        <p:origin x="70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DCDB2E94-714B-4AE2-8088-3F2B973D27D8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fld id="{084BBEF7-EA76-4FD3-BBF2-8BC64CD9CD3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1D49A7E4-4A1E-424A-84F4-A34BE7B4844E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Clique para editar os estilos de texto mestres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fld id="{F69AC7FD-B396-4BE1-BF67-567633CCC64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2978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210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4052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61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7542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4030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2312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63’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4636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8847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3105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266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8831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7650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100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0048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945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135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216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97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4979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801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17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2915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930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9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5D315993-157C-4500-B6B0-58CD0CFC6D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888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8A14D8D7-BB60-44E0-8DD3-ECA8321FC0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55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b="14355"/>
          <a:stretch>
            <a:fillRect/>
          </a:stretch>
        </p:blipFill>
        <p:spPr bwMode="auto">
          <a:xfrm>
            <a:off x="0" y="3476625"/>
            <a:ext cx="34067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>
            <a:fillRect/>
          </a:stretch>
        </p:blipFill>
        <p:spPr bwMode="auto">
          <a:xfrm>
            <a:off x="10131425" y="330200"/>
            <a:ext cx="2060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26256" y="3266113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226255" y="5410588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176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F8E01209-D617-456B-84BB-6AD99AA65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64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2F0A9990-0E51-4AFF-9B87-F3FDDC22F5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269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>
            <a:fillRect/>
          </a:stretch>
        </p:blipFill>
        <p:spPr bwMode="auto">
          <a:xfrm>
            <a:off x="279400" y="0"/>
            <a:ext cx="17938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25" y="5262563"/>
            <a:ext cx="2374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780588" y="76200"/>
            <a:ext cx="2230437" cy="941388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3072444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5216919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8060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6D7D9">
                <a:alpha val="7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/>
        </p:blipFill>
        <p:spPr bwMode="auto">
          <a:xfrm>
            <a:off x="67054" y="1"/>
            <a:ext cx="1277441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47388" y="144463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95B6D360-5201-4ABC-AF58-991A24239A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18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CFCFC">
                <a:alpha val="4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67054" y="-1"/>
            <a:ext cx="1277441" cy="18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8F8F8">
                <a:alpha val="67843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3"/>
          <p:cNvGrpSpPr>
            <a:grpSpLocks noChangeAspect="1"/>
          </p:cNvGrpSpPr>
          <p:nvPr userDrawn="1"/>
        </p:nvGrpSpPr>
        <p:grpSpPr bwMode="auto">
          <a:xfrm>
            <a:off x="10866438" y="152400"/>
            <a:ext cx="1117600" cy="471488"/>
            <a:chOff x="2143125" y="4614863"/>
            <a:chExt cx="3302000" cy="1393825"/>
          </a:xfrm>
        </p:grpSpPr>
        <p:grpSp>
          <p:nvGrpSpPr>
            <p:cNvPr id="9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97A08747-3B12-47FE-A14E-CEC816CE18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7460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35"/>
            <a:ext cx="12214609" cy="68724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15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/>
          </p:cNvGrpSpPr>
          <p:nvPr userDrawn="1"/>
        </p:nvGrpSpPr>
        <p:grpSpPr bwMode="auto">
          <a:xfrm>
            <a:off x="2143125" y="4614863"/>
            <a:ext cx="3302000" cy="1393825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0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7654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F63B-931A-4C0B-A53A-375777026F3A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8C3-DECA-473F-8249-00AC14F538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214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38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09163" y="138113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333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alphaModFix amt="20000"/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" y="-124731"/>
            <a:ext cx="991560" cy="9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64850" y="174625"/>
            <a:ext cx="1135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7D058974-B5F2-4B79-A43D-53CF2C369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3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FFFFFF">
                <a:alpha val="3098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74132" y="1"/>
            <a:ext cx="736765" cy="6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907713" y="142875"/>
            <a:ext cx="1117600" cy="471488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AA2C3DF0-6F2A-45EE-8375-45CB3822E3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06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17636"/>
          <a:stretch>
            <a:fillRect/>
          </a:stretch>
        </p:blipFill>
        <p:spPr bwMode="auto">
          <a:xfrm>
            <a:off x="7810500" y="0"/>
            <a:ext cx="43815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2"/>
          <a:stretch>
            <a:fillRect/>
          </a:stretch>
        </p:blipFill>
        <p:spPr bwMode="auto">
          <a:xfrm>
            <a:off x="0" y="6007100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85363" y="5824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153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65993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EDD59983-4526-4055-A613-0218DA62F0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20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33509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C8C1A18F-344C-4C42-A23A-066EA85006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97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>
            <a:fillRect/>
          </a:stretch>
        </p:blipFill>
        <p:spPr bwMode="auto">
          <a:xfrm>
            <a:off x="0" y="2484438"/>
            <a:ext cx="4297363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311150"/>
            <a:ext cx="1987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935952" y="52032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4935952" y="2613497"/>
            <a:ext cx="7074078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0071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31" r:id="rId18"/>
    <p:sldLayoutId id="2147483948" r:id="rId19"/>
    <p:sldLayoutId id="2147483949" r:id="rId20"/>
    <p:sldLayoutId id="2147483950" r:id="rId2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66B34-5796-4CFE-A104-63DE27437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5D88F8-68A3-463F-B515-1C8A0F2AD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BCB3C4-0D10-4329-9A4B-7EB9014E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64" y="-170719"/>
            <a:ext cx="12300933" cy="7048435"/>
          </a:xfrm>
          <a:prstGeom prst="rect">
            <a:avLst/>
          </a:prstGeom>
        </p:spPr>
      </p:pic>
      <p:grpSp>
        <p:nvGrpSpPr>
          <p:cNvPr id="5" name="Grupo 21">
            <a:extLst>
              <a:ext uri="{FF2B5EF4-FFF2-40B4-BE49-F238E27FC236}">
                <a16:creationId xmlns:a16="http://schemas.microsoft.com/office/drawing/2014/main" id="{FE4E7932-DBD7-48CD-A8F1-91753F9B4F3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86E3351-6CC1-408D-A335-47D92CCEEDAA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1D0DA77-D5A7-4B3B-B316-4F679741D311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58C480E-E108-4745-A9F2-7451B90B2DC3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8C33329-A9BE-4A1F-B620-2321A21B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2" name="Imagem 11" descr="frase.png">
            <a:extLst>
              <a:ext uri="{FF2B5EF4-FFF2-40B4-BE49-F238E27FC236}">
                <a16:creationId xmlns:a16="http://schemas.microsoft.com/office/drawing/2014/main" id="{7D2BA1F7-4506-4A93-BFDF-A2F062B4AA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3118" y="2756462"/>
            <a:ext cx="5633408" cy="672538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5489F7D-F1E9-4363-8BBE-B21AE6C30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49" y="700650"/>
            <a:ext cx="5320145" cy="177088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26C426-7289-4EFC-95FC-163433F7B320}"/>
              </a:ext>
            </a:extLst>
          </p:cNvPr>
          <p:cNvSpPr txBox="1"/>
          <p:nvPr/>
        </p:nvSpPr>
        <p:spPr>
          <a:xfrm>
            <a:off x="5340029" y="5314501"/>
            <a:ext cx="14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Gratidão</a:t>
            </a:r>
          </a:p>
        </p:txBody>
      </p:sp>
    </p:spTree>
    <p:extLst>
      <p:ext uri="{BB962C8B-B14F-4D97-AF65-F5344CB8AC3E}">
        <p14:creationId xmlns:p14="http://schemas.microsoft.com/office/powerpoint/2010/main" val="126008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544F558-366A-424E-9E1B-7C10A928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9"/>
            <a:ext cx="12192000" cy="6836802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762410" cy="71847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3751365" cy="500626"/>
          </a:xfrm>
          <a:solidFill>
            <a:srgbClr val="00010A">
              <a:alpha val="7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46,9% do dia vagando...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392931" y="3644077"/>
            <a:ext cx="3559096" cy="70669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Atenção Plena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130728"/>
            <a:ext cx="3751365" cy="146910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Neuroplasticidade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desempenho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Telômero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65825"/>
            <a:ext cx="5771895" cy="48424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 todo dia (hábito) – micro hábito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4" y="5606843"/>
            <a:ext cx="4923639" cy="85201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Sentar, respirar, divagar, aceitar, retornar amorosamente. </a:t>
            </a:r>
          </a:p>
        </p:txBody>
      </p:sp>
      <p:sp>
        <p:nvSpPr>
          <p:cNvPr id="11" name="Chave Esquerda 10"/>
          <p:cNvSpPr/>
          <p:nvPr/>
        </p:nvSpPr>
        <p:spPr>
          <a:xfrm>
            <a:off x="4689987" y="2130728"/>
            <a:ext cx="333937" cy="1469105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Seta: Dobrada 11"/>
          <p:cNvSpPr/>
          <p:nvPr/>
        </p:nvSpPr>
        <p:spPr>
          <a:xfrm>
            <a:off x="1951524" y="2552698"/>
            <a:ext cx="2212257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A101F3C-DE0F-4768-89AA-0B4AC044E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35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mo-expressar-sentimentos-comunicacao-nao-violenta-escola-da-conversa">
            <a:extLst>
              <a:ext uri="{FF2B5EF4-FFF2-40B4-BE49-F238E27FC236}">
                <a16:creationId xmlns:a16="http://schemas.microsoft.com/office/drawing/2014/main" id="{DFD2D6ED-C4D7-40D3-83B8-FF478FD06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32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417658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42958" y="1134312"/>
            <a:ext cx="526228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com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496410" y="3334091"/>
            <a:ext cx="3291904" cy="118441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Não Violenta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4" y="3293997"/>
            <a:ext cx="4136118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Observar sem julgamento.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31688" y="3996475"/>
            <a:ext cx="5475891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 e expressar sentimentos.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84AE5B6A-5B61-41F3-BC19-3392E7CDBFD1}"/>
              </a:ext>
            </a:extLst>
          </p:cNvPr>
          <p:cNvSpPr txBox="1">
            <a:spLocks/>
          </p:cNvSpPr>
          <p:nvPr/>
        </p:nvSpPr>
        <p:spPr>
          <a:xfrm>
            <a:off x="5031688" y="6200134"/>
            <a:ext cx="5564378" cy="48041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 empatia e compaixão = Presença.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43933"/>
            <a:ext cx="2983910" cy="1302013"/>
          </a:xfrm>
          <a:prstGeom prst="bentArrow">
            <a:avLst>
              <a:gd name="adj1" fmla="val 11839"/>
              <a:gd name="adj2" fmla="val 15015"/>
              <a:gd name="adj3" fmla="val 2138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eta: Dobrada 9">
            <a:extLst>
              <a:ext uri="{FF2B5EF4-FFF2-40B4-BE49-F238E27FC236}">
                <a16:creationId xmlns:a16="http://schemas.microsoft.com/office/drawing/2014/main" id="{B1A8718B-6525-413A-9406-4729CC029888}"/>
              </a:ext>
            </a:extLst>
          </p:cNvPr>
          <p:cNvSpPr/>
          <p:nvPr/>
        </p:nvSpPr>
        <p:spPr>
          <a:xfrm flipV="1">
            <a:off x="1951524" y="4583044"/>
            <a:ext cx="2983910" cy="2009697"/>
          </a:xfrm>
          <a:prstGeom prst="bentArrow">
            <a:avLst>
              <a:gd name="adj1" fmla="val 11220"/>
              <a:gd name="adj2" fmla="val 10840"/>
              <a:gd name="adj3" fmla="val 1861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374491" y="4583041"/>
            <a:ext cx="2560943" cy="1329348"/>
          </a:xfrm>
          <a:prstGeom prst="bentArrow">
            <a:avLst>
              <a:gd name="adj1" fmla="val 15679"/>
              <a:gd name="adj2" fmla="val 19423"/>
              <a:gd name="adj3" fmla="val 22331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4" y="4731028"/>
            <a:ext cx="413612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as necessidades.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FEF74411-BF43-4DF9-ADD2-2729DE9EF91F}"/>
              </a:ext>
            </a:extLst>
          </p:cNvPr>
          <p:cNvSpPr txBox="1">
            <a:spLocks/>
          </p:cNvSpPr>
          <p:nvPr/>
        </p:nvSpPr>
        <p:spPr>
          <a:xfrm>
            <a:off x="5031688" y="5465581"/>
            <a:ext cx="298391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Pedir com clareza.</a:t>
            </a:r>
          </a:p>
        </p:txBody>
      </p:sp>
      <p:sp>
        <p:nvSpPr>
          <p:cNvPr id="14" name="Seta: Dobrada 13">
            <a:extLst>
              <a:ext uri="{FF2B5EF4-FFF2-40B4-BE49-F238E27FC236}">
                <a16:creationId xmlns:a16="http://schemas.microsoft.com/office/drawing/2014/main" id="{09E52919-E41D-4A86-836B-FE47965D7137}"/>
              </a:ext>
            </a:extLst>
          </p:cNvPr>
          <p:cNvSpPr/>
          <p:nvPr/>
        </p:nvSpPr>
        <p:spPr>
          <a:xfrm flipV="1">
            <a:off x="2797458" y="4560039"/>
            <a:ext cx="2137977" cy="566516"/>
          </a:xfrm>
          <a:prstGeom prst="bentArrow">
            <a:avLst>
              <a:gd name="adj1" fmla="val 35194"/>
              <a:gd name="adj2" fmla="val 34904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43E5BB60-AB90-45B1-A489-7AF95F38F3DB}"/>
              </a:ext>
            </a:extLst>
          </p:cNvPr>
          <p:cNvSpPr txBox="1">
            <a:spLocks/>
          </p:cNvSpPr>
          <p:nvPr/>
        </p:nvSpPr>
        <p:spPr>
          <a:xfrm>
            <a:off x="5031687" y="2599559"/>
            <a:ext cx="5810537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honestidade e empatia.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2509CBF0-9143-42E7-822C-94CB04E4723A}"/>
              </a:ext>
            </a:extLst>
          </p:cNvPr>
          <p:cNvSpPr/>
          <p:nvPr/>
        </p:nvSpPr>
        <p:spPr>
          <a:xfrm>
            <a:off x="2514600" y="2599558"/>
            <a:ext cx="2420834" cy="663725"/>
          </a:xfrm>
          <a:prstGeom prst="bentArrow">
            <a:avLst>
              <a:gd name="adj1" fmla="val 25893"/>
              <a:gd name="adj2" fmla="val 34435"/>
              <a:gd name="adj3" fmla="val 3506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55F0ADDA-7767-4744-8630-544B47076512}"/>
              </a:ext>
            </a:extLst>
          </p:cNvPr>
          <p:cNvSpPr/>
          <p:nvPr/>
        </p:nvSpPr>
        <p:spPr>
          <a:xfrm rot="20959863">
            <a:off x="3894489" y="3544106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493C79AD-9266-4E1D-82D0-DA2A38D2926E}"/>
              </a:ext>
            </a:extLst>
          </p:cNvPr>
          <p:cNvSpPr txBox="1">
            <a:spLocks/>
          </p:cNvSpPr>
          <p:nvPr/>
        </p:nvSpPr>
        <p:spPr>
          <a:xfrm>
            <a:off x="5026875" y="1898818"/>
            <a:ext cx="6098325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Afetividade e aprendizagem / motivação.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5E71C33C-D198-4BE1-BBAA-7DC30096820C}"/>
              </a:ext>
            </a:extLst>
          </p:cNvPr>
          <p:cNvSpPr/>
          <p:nvPr/>
        </p:nvSpPr>
        <p:spPr>
          <a:xfrm rot="600971">
            <a:off x="3916406" y="4017044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95A7018-BF78-4741-9D2C-43E3262D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66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4475C3B4-011E-48A1-8649-A11823305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810537" cy="71847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8618334" cy="50062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alguém na rua não te cumprimenta...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850133" y="3646666"/>
            <a:ext cx="2571496" cy="70669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Otimismo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552699"/>
            <a:ext cx="5285199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Otimistas vivem mais e melhor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15449"/>
            <a:ext cx="6387775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 (EIC) e Estilo Explicativo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3" y="5322965"/>
            <a:ext cx="6387775" cy="9057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Ruins: temporário e específico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Bons: permanente e abrangente</a:t>
            </a:r>
          </a:p>
        </p:txBody>
      </p:sp>
      <p:sp>
        <p:nvSpPr>
          <p:cNvPr id="12" name="Seta: Dobrada 11"/>
          <p:cNvSpPr/>
          <p:nvPr/>
        </p:nvSpPr>
        <p:spPr>
          <a:xfrm>
            <a:off x="1951525" y="2552699"/>
            <a:ext cx="2983910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BC5EA13C-7C5C-4348-B13B-59AEBFAFFBDF}"/>
              </a:ext>
            </a:extLst>
          </p:cNvPr>
          <p:cNvSpPr/>
          <p:nvPr/>
        </p:nvSpPr>
        <p:spPr>
          <a:xfrm>
            <a:off x="5961509" y="625650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C9A3BD15-61BD-4E06-9EFA-3EE85689E97A}"/>
              </a:ext>
            </a:extLst>
          </p:cNvPr>
          <p:cNvSpPr/>
          <p:nvPr/>
        </p:nvSpPr>
        <p:spPr>
          <a:xfrm flipH="1">
            <a:off x="3725549" y="6267052"/>
            <a:ext cx="2158778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8" name="Imagem 1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7501AAA-CBEB-4D9A-BB4D-EA36CEE62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277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C4A75-9EE9-4405-849E-58D10B7E4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718470"/>
          </a:xfrm>
        </p:spPr>
        <p:txBody>
          <a:bodyPr/>
          <a:lstStyle/>
          <a:p>
            <a:r>
              <a:rPr lang="pt-BR" dirty="0"/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5403185" cy="50062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Aprender sempre...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53597E3-25ED-494F-9C03-762631D5A46E}"/>
              </a:ext>
            </a:extLst>
          </p:cNvPr>
          <p:cNvSpPr txBox="1">
            <a:spLocks/>
          </p:cNvSpPr>
          <p:nvPr/>
        </p:nvSpPr>
        <p:spPr>
          <a:xfrm>
            <a:off x="4198283" y="3599862"/>
            <a:ext cx="3195664" cy="70669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Perseverança</a:t>
            </a:r>
          </a:p>
        </p:txBody>
      </p:sp>
      <p:sp>
        <p:nvSpPr>
          <p:cNvPr id="21" name="Seta: Dobrada 20">
            <a:extLst>
              <a:ext uri="{FF2B5EF4-FFF2-40B4-BE49-F238E27FC236}">
                <a16:creationId xmlns:a16="http://schemas.microsoft.com/office/drawing/2014/main" id="{76A1626E-9A42-4979-BD2E-707CD68726FD}"/>
              </a:ext>
            </a:extLst>
          </p:cNvPr>
          <p:cNvSpPr/>
          <p:nvPr/>
        </p:nvSpPr>
        <p:spPr>
          <a:xfrm>
            <a:off x="5824792" y="2552727"/>
            <a:ext cx="2035637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ta: Dobrada 21">
            <a:extLst>
              <a:ext uri="{FF2B5EF4-FFF2-40B4-BE49-F238E27FC236}">
                <a16:creationId xmlns:a16="http://schemas.microsoft.com/office/drawing/2014/main" id="{67E34BC1-6527-4E7F-8C7A-F24A853E1CB8}"/>
              </a:ext>
            </a:extLst>
          </p:cNvPr>
          <p:cNvSpPr/>
          <p:nvPr/>
        </p:nvSpPr>
        <p:spPr>
          <a:xfrm flipV="1">
            <a:off x="5796115" y="4351807"/>
            <a:ext cx="2070025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24746408-6A89-4B6C-81EF-0519B190FCBA}"/>
              </a:ext>
            </a:extLst>
          </p:cNvPr>
          <p:cNvSpPr txBox="1">
            <a:spLocks/>
          </p:cNvSpPr>
          <p:nvPr/>
        </p:nvSpPr>
        <p:spPr>
          <a:xfrm>
            <a:off x="7939367" y="2404356"/>
            <a:ext cx="3200400" cy="87486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Desculpa do genial /   Meta superior</a:t>
            </a:r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id="{090C210D-D0D1-4186-B0A7-763A95AD2C5F}"/>
              </a:ext>
            </a:extLst>
          </p:cNvPr>
          <p:cNvSpPr txBox="1">
            <a:spLocks/>
          </p:cNvSpPr>
          <p:nvPr/>
        </p:nvSpPr>
        <p:spPr>
          <a:xfrm>
            <a:off x="7903058" y="5303964"/>
            <a:ext cx="4356295" cy="80239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Mentalidade de crescimento - sucesso é aprender. </a:t>
            </a:r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1E1B37FC-A6A0-4346-B891-9812C2E995BE}"/>
              </a:ext>
            </a:extLst>
          </p:cNvPr>
          <p:cNvSpPr txBox="1">
            <a:spLocks/>
          </p:cNvSpPr>
          <p:nvPr/>
        </p:nvSpPr>
        <p:spPr>
          <a:xfrm>
            <a:off x="7939367" y="3953210"/>
            <a:ext cx="3497445" cy="87486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Interesse / Prática / Propósito / Esperança</a:t>
            </a:r>
          </a:p>
        </p:txBody>
      </p:sp>
      <p:sp>
        <p:nvSpPr>
          <p:cNvPr id="18" name="Seta: Dobrada 17">
            <a:extLst>
              <a:ext uri="{FF2B5EF4-FFF2-40B4-BE49-F238E27FC236}">
                <a16:creationId xmlns:a16="http://schemas.microsoft.com/office/drawing/2014/main" id="{525D37C7-753A-444A-9800-B462C73BCA37}"/>
              </a:ext>
            </a:extLst>
          </p:cNvPr>
          <p:cNvSpPr/>
          <p:nvPr/>
        </p:nvSpPr>
        <p:spPr>
          <a:xfrm flipV="1">
            <a:off x="6173710" y="4271219"/>
            <a:ext cx="1686720" cy="375778"/>
          </a:xfrm>
          <a:prstGeom prst="bentArrow">
            <a:avLst>
              <a:gd name="adj1" fmla="val 42618"/>
              <a:gd name="adj2" fmla="val 50000"/>
              <a:gd name="adj3" fmla="val 50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83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126306" y="3105834"/>
            <a:ext cx="3403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atin typeface="+mn-lt"/>
              </a:rPr>
              <a:t>Vamos respirar </a:t>
            </a:r>
          </a:p>
          <a:p>
            <a:pPr algn="ctr"/>
            <a:r>
              <a:rPr lang="pt-BR" sz="3600" dirty="0">
                <a:latin typeface="+mn-lt"/>
              </a:rPr>
              <a:t>conscientemente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3" y="214405"/>
            <a:ext cx="2313038" cy="8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59983-4526-4055-A613-0218DA62F0EC}" type="slidenum">
              <a:rPr lang="pt-BR" altLang="pt-BR" smtClean="0"/>
              <a:pPr/>
              <a:t>15</a:t>
            </a:fld>
            <a:endParaRPr lang="pt-BR" altLang="pt-BR"/>
          </a:p>
        </p:txBody>
      </p:sp>
      <p:pic>
        <p:nvPicPr>
          <p:cNvPr id="5" name="Picture 4" descr="Resultado de imagem para criança feli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0"/>
          <a:stretch/>
        </p:blipFill>
        <p:spPr bwMode="auto">
          <a:xfrm>
            <a:off x="1" y="0"/>
            <a:ext cx="12192000" cy="688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407973" y="2889891"/>
            <a:ext cx="36437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atin typeface="+mn-lt"/>
              </a:rPr>
              <a:t>Gratidão</a:t>
            </a:r>
          </a:p>
          <a:p>
            <a:endParaRPr lang="pt-BR" sz="3600" dirty="0"/>
          </a:p>
          <a:p>
            <a:r>
              <a:rPr lang="pt-BR" sz="3200" dirty="0"/>
              <a:t>1. Por que ser grato?</a:t>
            </a:r>
          </a:p>
          <a:p>
            <a:r>
              <a:rPr lang="pt-BR" sz="3200" dirty="0"/>
              <a:t>2. O que é ser grato?</a:t>
            </a:r>
          </a:p>
          <a:p>
            <a:r>
              <a:rPr lang="pt-BR" sz="3200" dirty="0"/>
              <a:t>3. Como ser grato?</a:t>
            </a:r>
          </a:p>
          <a:p>
            <a:pPr algn="ctr"/>
            <a:endParaRPr lang="pt-BR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23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sentado, livro, interior, superior&#10;&#10;Descrição gerada com alta confiança">
            <a:extLst>
              <a:ext uri="{FF2B5EF4-FFF2-40B4-BE49-F238E27FC236}">
                <a16:creationId xmlns:a16="http://schemas.microsoft.com/office/drawing/2014/main" id="{0DC174D1-DCCF-4B3B-B209-09C8BA60D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28"/>
          <a:stretch/>
        </p:blipFill>
        <p:spPr>
          <a:xfrm>
            <a:off x="0" y="0"/>
            <a:ext cx="12192000" cy="688218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09518" y="858804"/>
            <a:ext cx="496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Gratidão está relacionada com: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93136" y="1152138"/>
            <a:ext cx="5950575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Determinante crucial do bem estar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1976" t="27516" r="12660" b="38489"/>
          <a:stretch/>
        </p:blipFill>
        <p:spPr>
          <a:xfrm>
            <a:off x="6266510" y="3950490"/>
            <a:ext cx="5591097" cy="14179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7741" t="29452" r="42008" b="49032"/>
          <a:stretch/>
        </p:blipFill>
        <p:spPr>
          <a:xfrm>
            <a:off x="296840" y="2764048"/>
            <a:ext cx="4909658" cy="11818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l="5975" t="26655" r="53602" b="61575"/>
          <a:stretch/>
        </p:blipFill>
        <p:spPr>
          <a:xfrm>
            <a:off x="6093136" y="1703010"/>
            <a:ext cx="5950575" cy="97413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96839" y="2240828"/>
            <a:ext cx="4909657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Aumenta nossa força mental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266510" y="3429000"/>
            <a:ext cx="5591098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Aumenta nossa felicidade e humor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l="7621" t="52474" r="42661" b="23428"/>
          <a:stretch/>
        </p:blipFill>
        <p:spPr>
          <a:xfrm>
            <a:off x="235948" y="5342720"/>
            <a:ext cx="5098490" cy="138937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35948" y="4819500"/>
            <a:ext cx="5098489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Aumenta a satisfação conjugal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9001" y="8191"/>
            <a:ext cx="212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Por que ser grato?</a:t>
            </a:r>
          </a:p>
        </p:txBody>
      </p:sp>
    </p:spTree>
    <p:extLst>
      <p:ext uri="{BB962C8B-B14F-4D97-AF65-F5344CB8AC3E}">
        <p14:creationId xmlns:p14="http://schemas.microsoft.com/office/powerpoint/2010/main" val="456291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sentado, livro, interior, superior&#10;&#10;Descrição gerada com alta confiança">
            <a:extLst>
              <a:ext uri="{FF2B5EF4-FFF2-40B4-BE49-F238E27FC236}">
                <a16:creationId xmlns:a16="http://schemas.microsoft.com/office/drawing/2014/main" id="{9C512D2A-F4E0-4C97-97D4-2AC8EACBD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28"/>
          <a:stretch/>
        </p:blipFill>
        <p:spPr>
          <a:xfrm>
            <a:off x="0" y="0"/>
            <a:ext cx="12192000" cy="68821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480750" y="377523"/>
            <a:ext cx="5052152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Reduz a chance de ter depressão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2024" y="1981147"/>
            <a:ext cx="5772992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Aumenta grau de satisfação com vida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452614" y="3227620"/>
            <a:ext cx="5261866" cy="95410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Melhora funções sociais e emocionais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08796" y="4556264"/>
            <a:ext cx="4568206" cy="52322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Melhora a qualidade do sono</a:t>
            </a:r>
          </a:p>
        </p:txBody>
      </p:sp>
      <p:pic>
        <p:nvPicPr>
          <p:cNvPr id="1026" name="Picture 2" descr="https://images-na.ssl-images-amazon.com/images/I/51zN065hHsL._SX324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84" y="901168"/>
            <a:ext cx="1100634" cy="16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27330" t="19420" r="27161" b="38978"/>
          <a:stretch/>
        </p:blipFill>
        <p:spPr>
          <a:xfrm>
            <a:off x="1204435" y="2499083"/>
            <a:ext cx="3456122" cy="177633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/>
          <a:srcRect l="28094" t="19872" r="22966" b="36264"/>
          <a:stretch/>
        </p:blipFill>
        <p:spPr>
          <a:xfrm>
            <a:off x="6452614" y="4181727"/>
            <a:ext cx="5261866" cy="26514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l="30254" t="22359" r="30847" b="44178"/>
          <a:stretch/>
        </p:blipFill>
        <p:spPr>
          <a:xfrm>
            <a:off x="1176300" y="5073840"/>
            <a:ext cx="3456122" cy="167158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9001" y="8191"/>
            <a:ext cx="212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Por que ser grato?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09518" y="1047565"/>
            <a:ext cx="496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Gratidão está relacionada com:</a:t>
            </a:r>
          </a:p>
        </p:txBody>
      </p:sp>
    </p:spTree>
    <p:extLst>
      <p:ext uri="{BB962C8B-B14F-4D97-AF65-F5344CB8AC3E}">
        <p14:creationId xmlns:p14="http://schemas.microsoft.com/office/powerpoint/2010/main" val="16750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175582" y="1004071"/>
            <a:ext cx="9840835" cy="52322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Reconhecer e agradecer com sinceridade o que acontece conosco.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Resultado de imagem para gratitu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56" y="4712520"/>
            <a:ext cx="3238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9001" y="8191"/>
            <a:ext cx="21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ser grato?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10476" y="5394765"/>
            <a:ext cx="5150321" cy="52322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Foi fácil pensar em 3 coisas boas? 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91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sultado de imagem para black kids doing tests">
            <a:extLst>
              <a:ext uri="{FF2B5EF4-FFF2-40B4-BE49-F238E27FC236}">
                <a16:creationId xmlns:a16="http://schemas.microsoft.com/office/drawing/2014/main" id="{3DD0C577-9927-4074-9D64-69EA65A1D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BEF4C70-2828-4D33-BF3C-6EFC6EBD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63AF2F-C778-43F9-BCC2-4BE533C6A3BF}"/>
              </a:ext>
            </a:extLst>
          </p:cNvPr>
          <p:cNvSpPr txBox="1"/>
          <p:nvPr/>
        </p:nvSpPr>
        <p:spPr>
          <a:xfrm>
            <a:off x="172583" y="1558302"/>
            <a:ext cx="1156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Prática muito simples: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3F7B59-83EB-4FB2-B7B4-43A66692CF78}"/>
              </a:ext>
            </a:extLst>
          </p:cNvPr>
          <p:cNvSpPr txBox="1"/>
          <p:nvPr/>
        </p:nvSpPr>
        <p:spPr>
          <a:xfrm>
            <a:off x="186813" y="3423321"/>
            <a:ext cx="8455742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- Deixe um lápis e um bloco de notas ao lado de sua cama.</a:t>
            </a:r>
          </a:p>
          <a:p>
            <a:r>
              <a:rPr lang="pt-BR" sz="2400" dirty="0"/>
              <a:t>- Toda noite, antes de dormir, anote três coisas que aconteceram durante seu dia e que você é grato.</a:t>
            </a:r>
          </a:p>
          <a:p>
            <a:r>
              <a:rPr lang="pt-BR" sz="2400" dirty="0"/>
              <a:t>- Escreve uma frase sobre porque cada coisa aconteceu.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500221-0E24-433A-A6A1-0706FD3D472B}"/>
              </a:ext>
            </a:extLst>
          </p:cNvPr>
          <p:cNvSpPr/>
          <p:nvPr/>
        </p:nvSpPr>
        <p:spPr>
          <a:xfrm>
            <a:off x="986541" y="5705008"/>
            <a:ext cx="6784259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/>
              <a:t>Alternativa pontual: nos sentimos ainda melhores se imaginarmos que o evento poderia nunca ter acontecido.</a:t>
            </a:r>
          </a:p>
        </p:txBody>
      </p:sp>
      <p:pic>
        <p:nvPicPr>
          <p:cNvPr id="6" name="Picture 2" descr="Resultado de imagem para jornal da gratidão">
            <a:extLst>
              <a:ext uri="{FF2B5EF4-FFF2-40B4-BE49-F238E27FC236}">
                <a16:creationId xmlns:a16="http://schemas.microsoft.com/office/drawing/2014/main" id="{C3EFAAB0-8072-43BA-BD6F-476D7EBB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21" y="3423321"/>
            <a:ext cx="3434679" cy="34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1EF26E-0998-49C6-8874-028A7F891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52" t="26148" r="39516" b="29882"/>
          <a:stretch/>
        </p:blipFill>
        <p:spPr>
          <a:xfrm>
            <a:off x="10269516" y="1532414"/>
            <a:ext cx="1468118" cy="16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F9A0F-1C11-4229-8F14-4A0412643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B2E6E9-B9CF-450C-85C4-2C54FFECE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A4A72-567D-47DA-AA51-7B6C215F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2</a:t>
            </a:fld>
            <a:endParaRPr lang="pt-BR"/>
          </a:p>
        </p:txBody>
      </p:sp>
      <p:pic>
        <p:nvPicPr>
          <p:cNvPr id="8" name="Imagem 7" descr="Uma imagem contendo céu, ao ar livre, pessoa, mulher&#10;&#10;Descrição gerada com muito alta confiança">
            <a:extLst>
              <a:ext uri="{FF2B5EF4-FFF2-40B4-BE49-F238E27FC236}">
                <a16:creationId xmlns:a16="http://schemas.microsoft.com/office/drawing/2014/main" id="{EB9DC87B-91BD-4D4B-945F-35A6AFDF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C5B0A64C-E9BF-4F0F-BF17-2FDD62B1BB7F}"/>
              </a:ext>
            </a:extLst>
          </p:cNvPr>
          <p:cNvSpPr txBox="1">
            <a:spLocks/>
          </p:cNvSpPr>
          <p:nvPr/>
        </p:nvSpPr>
        <p:spPr>
          <a:xfrm>
            <a:off x="149628" y="16625"/>
            <a:ext cx="11737572" cy="911228"/>
          </a:xfr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/>
            <a:r>
              <a:rPr lang="en-US" sz="2400" dirty="0" err="1"/>
              <a:t>Nós</a:t>
            </a:r>
            <a:r>
              <a:rPr lang="en-US" sz="2400" dirty="0"/>
              <a:t> </a:t>
            </a:r>
            <a:r>
              <a:rPr lang="en-US" sz="2400" dirty="0" err="1"/>
              <a:t>estamos</a:t>
            </a:r>
            <a:r>
              <a:rPr lang="en-US" sz="2400" dirty="0"/>
              <a:t> </a:t>
            </a:r>
            <a:r>
              <a:rPr lang="en-US" sz="2400" dirty="0" err="1"/>
              <a:t>aqui</a:t>
            </a:r>
            <a:r>
              <a:rPr lang="en-US" sz="2400" dirty="0"/>
              <a:t> para p</a:t>
            </a:r>
            <a:r>
              <a:rPr lang="pt-BR" sz="2400" dirty="0" err="1"/>
              <a:t>ossibilitar</a:t>
            </a:r>
            <a:r>
              <a:rPr lang="pt-BR" sz="2400" dirty="0"/>
              <a:t> que todos possamos atingir o máximo de nossas potencialidades para </a:t>
            </a:r>
            <a:r>
              <a:rPr lang="pt-BR" sz="2400" dirty="0" err="1"/>
              <a:t>construírmos</a:t>
            </a:r>
            <a:r>
              <a:rPr lang="pt-BR" sz="2400" dirty="0"/>
              <a:t> um mundo melhor com uma cultura de paz e compaixão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75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marelo, céu, material de escritório, sentado&#10;&#10;Descrição gerada com alta confiança">
            <a:extLst>
              <a:ext uri="{FF2B5EF4-FFF2-40B4-BE49-F238E27FC236}">
                <a16:creationId xmlns:a16="http://schemas.microsoft.com/office/drawing/2014/main" id="{7336D75A-9886-46FB-8F28-E77B00FC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8" b="7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13474" y="1317841"/>
            <a:ext cx="11565051" cy="200054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dirty="0"/>
              <a:t>1. Nós reprogramamos a forma como vemos o mundo! Passamos a perceber mais claramente como somos cercados de eventos bons e pessoas queridas.</a:t>
            </a:r>
          </a:p>
          <a:p>
            <a:endParaRPr lang="pt-BR" sz="2000" dirty="0"/>
          </a:p>
          <a:p>
            <a:r>
              <a:rPr lang="pt-BR" sz="2000" dirty="0"/>
              <a:t>2. Vivenciamos novamente as boas experiências =&gt; 1 evento bom = dobro de efeito em nossa vida!</a:t>
            </a:r>
          </a:p>
          <a:p>
            <a:endParaRPr lang="pt-BR" sz="2000" dirty="0"/>
          </a:p>
          <a:p>
            <a:r>
              <a:rPr lang="pt-BR" sz="2000" dirty="0"/>
              <a:t>3. Pessoas mais gratas têm menor solidão -&gt; melhor nível de saúde física.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58908" y="140725"/>
            <a:ext cx="400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/>
              <a:t>Os truques dessa técnica: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001" y="8191"/>
            <a:ext cx="19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3. Como ser grato?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6B7CCDB-1604-43FF-BCE7-AA4B72092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95" t="27731" r="31049" b="46880"/>
          <a:stretch/>
        </p:blipFill>
        <p:spPr>
          <a:xfrm>
            <a:off x="2875936" y="4258707"/>
            <a:ext cx="6576352" cy="19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6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marelo, céu, material de escritório, sentado&#10;&#10;Descrição gerada com alta confiança">
            <a:extLst>
              <a:ext uri="{FF2B5EF4-FFF2-40B4-BE49-F238E27FC236}">
                <a16:creationId xmlns:a16="http://schemas.microsoft.com/office/drawing/2014/main" id="{7336D75A-9886-46FB-8F28-E77B00FC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8" b="7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13474" y="1317841"/>
            <a:ext cx="11565051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dirty="0"/>
              <a:t>4. Compartilhamos mais frequentemente com a família e amigos nossos eventos bons. </a:t>
            </a:r>
          </a:p>
          <a:p>
            <a:endParaRPr lang="pt-BR" sz="2000" dirty="0"/>
          </a:p>
          <a:p>
            <a:r>
              <a:rPr lang="pt-BR" sz="2000" dirty="0"/>
              <a:t>5. Aumenta a percepção da força coletiva de nossas relações (seja com amigos ou família).</a:t>
            </a:r>
          </a:p>
          <a:p>
            <a:endParaRPr lang="pt-BR" sz="2000" dirty="0"/>
          </a:p>
          <a:p>
            <a:r>
              <a:rPr lang="pt-BR" sz="2000" dirty="0"/>
              <a:t>6. Com o tempo perceberemos o que realmente nos traz felicidade, e poderemos repetir esses eventos mais vezes planejadamente (como ver amigos ou fazer um trabalho voluntário).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58908" y="140725"/>
            <a:ext cx="400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/>
              <a:t>Os truques dessa técnica: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001" y="8191"/>
            <a:ext cx="19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3. Como ser grato?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8AB734-5D2D-4525-88D6-437FC8A25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10" t="20200" r="25121" b="43653"/>
          <a:stretch/>
        </p:blipFill>
        <p:spPr>
          <a:xfrm>
            <a:off x="3351720" y="4450231"/>
            <a:ext cx="5488560" cy="21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32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r="32334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84252" y="2124997"/>
            <a:ext cx="4070553" cy="260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+mn-lt"/>
              </a:rPr>
              <a:t>Será</a:t>
            </a:r>
            <a:r>
              <a:rPr lang="en-US" sz="2400" dirty="0">
                <a:latin typeface="+mn-lt"/>
              </a:rPr>
              <a:t> que </a:t>
            </a:r>
            <a:r>
              <a:rPr lang="en-US" sz="2400" dirty="0" err="1">
                <a:latin typeface="+mn-lt"/>
              </a:rPr>
              <a:t>não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podemos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ser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mais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gratos</a:t>
            </a:r>
            <a:r>
              <a:rPr lang="en-US" sz="2400" dirty="0">
                <a:latin typeface="+mn-lt"/>
              </a:rPr>
              <a:t>? (</a:t>
            </a:r>
            <a:r>
              <a:rPr lang="en-US" sz="2400" dirty="0" err="1">
                <a:latin typeface="+mn-lt"/>
              </a:rPr>
              <a:t>família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colegas</a:t>
            </a:r>
            <a:r>
              <a:rPr lang="en-US" sz="2400" dirty="0">
                <a:latin typeface="+mn-lt"/>
              </a:rPr>
              <a:t> de </a:t>
            </a:r>
            <a:r>
              <a:rPr lang="en-US" sz="2400" dirty="0" err="1">
                <a:latin typeface="+mn-lt"/>
              </a:rPr>
              <a:t>trabalho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alunos</a:t>
            </a:r>
            <a:r>
              <a:rPr lang="en-US" sz="2400" dirty="0">
                <a:latin typeface="+mn-lt"/>
              </a:rPr>
              <a:t>...)</a:t>
            </a:r>
          </a:p>
          <a:p>
            <a:pPr indent="-228600" algn="ctr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Vale a </a:t>
            </a:r>
            <a:r>
              <a:rPr lang="en-US" sz="2400" dirty="0" err="1">
                <a:latin typeface="+mn-lt"/>
              </a:rPr>
              <a:t>pena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criar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esse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pequeno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hábito</a:t>
            </a:r>
            <a:r>
              <a:rPr lang="en-US" sz="2400" dirty="0">
                <a:latin typeface="+mn-lt"/>
              </a:rPr>
              <a:t> e </a:t>
            </a:r>
            <a:r>
              <a:rPr lang="en-US" sz="2400" dirty="0" err="1">
                <a:latin typeface="+mn-lt"/>
              </a:rPr>
              <a:t>ter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tantos</a:t>
            </a:r>
            <a:r>
              <a:rPr lang="en-US" sz="2400" dirty="0">
                <a:latin typeface="+mn-lt"/>
              </a:rPr>
              <a:t> e </a:t>
            </a:r>
            <a:r>
              <a:rPr lang="en-US" sz="2400" dirty="0" err="1">
                <a:latin typeface="+mn-lt"/>
              </a:rPr>
              <a:t>tantos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benefícios</a:t>
            </a:r>
            <a:r>
              <a:rPr lang="en-US" sz="2400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9633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Resultado de imagem para criança escrevendo"/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100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Carta da Gratidão</a:t>
            </a:r>
          </a:p>
        </p:txBody>
      </p:sp>
    </p:spTree>
    <p:extLst>
      <p:ext uri="{BB962C8B-B14F-4D97-AF65-F5344CB8AC3E}">
        <p14:creationId xmlns:p14="http://schemas.microsoft.com/office/powerpoint/2010/main" val="2763119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9" b="26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tx1"/>
                </a:solidFill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7960A438-C09E-4704-A678-F7334D7D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623633"/>
            <a:ext cx="5456903" cy="1143000"/>
          </a:xfrm>
        </p:spPr>
        <p:txBody>
          <a:bodyPr/>
          <a:lstStyle/>
          <a:p>
            <a:pPr algn="ctr"/>
            <a:r>
              <a:rPr lang="pt-BR" dirty="0" err="1"/>
              <a:t>Mindfulness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6324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379828" y="183219"/>
            <a:ext cx="7413674" cy="5826943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393061"/>
            <a:ext cx="71212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Para facilitar nossa vida: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gratuitos na internet!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http://ondaazul.link/meditacao-para-adultos</a:t>
            </a:r>
          </a:p>
          <a:p>
            <a:pPr algn="ctr"/>
            <a:endParaRPr lang="pt-BR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http://ondaazul.link/meditacao-para-criancas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de 3min a 30min.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B3AD405-3E10-4A8F-9E7F-EAFD12A33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944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2499360" y="459259"/>
            <a:ext cx="3169920" cy="1003782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669100"/>
            <a:ext cx="712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Vamos praticar!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3F04273-2CEB-48F2-8A5B-50BF5818B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396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56250" y="2156898"/>
            <a:ext cx="54964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+mj-lt"/>
              </a:rPr>
              <a:t>Missões: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Continuar com Atenção Plena 5x / semana (prática formal – pode ser com alunos).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Fazer 1 elogio descritivo por dia por uma semana.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5" y="311294"/>
            <a:ext cx="1799388" cy="9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5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pessoa, chão, grama&#10;&#10;Descrição gerada com muito alta confiança">
            <a:extLst>
              <a:ext uri="{FF2B5EF4-FFF2-40B4-BE49-F238E27FC236}">
                <a16:creationId xmlns:a16="http://schemas.microsoft.com/office/drawing/2014/main" id="{81083B93-6510-444D-9ACA-520E5BE5D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2" b="5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FF3EC50-C335-4D20-AEE4-488702618D4F}"/>
              </a:ext>
            </a:extLst>
          </p:cNvPr>
          <p:cNvSpPr txBox="1">
            <a:spLocks/>
          </p:cNvSpPr>
          <p:nvPr/>
        </p:nvSpPr>
        <p:spPr>
          <a:xfrm>
            <a:off x="285463" y="301279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0DCCB663-2A3C-4480-A486-57B39C3535C3}"/>
              </a:ext>
            </a:extLst>
          </p:cNvPr>
          <p:cNvSpPr txBox="1">
            <a:spLocks/>
          </p:cNvSpPr>
          <p:nvPr/>
        </p:nvSpPr>
        <p:spPr>
          <a:xfrm>
            <a:off x="392930" y="1413706"/>
            <a:ext cx="389885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coisas que sou grato.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5B08AFD7-61A5-45DB-99B4-A6626F6DA7C2}"/>
              </a:ext>
            </a:extLst>
          </p:cNvPr>
          <p:cNvSpPr txBox="1">
            <a:spLocks/>
          </p:cNvSpPr>
          <p:nvPr/>
        </p:nvSpPr>
        <p:spPr>
          <a:xfrm>
            <a:off x="1140002" y="3907739"/>
            <a:ext cx="2468977" cy="6387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Gratidão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89CC793F-9421-4AB9-90B5-F509CF2A0256}"/>
              </a:ext>
            </a:extLst>
          </p:cNvPr>
          <p:cNvSpPr txBox="1">
            <a:spLocks/>
          </p:cNvSpPr>
          <p:nvPr/>
        </p:nvSpPr>
        <p:spPr>
          <a:xfrm>
            <a:off x="5023925" y="1992057"/>
            <a:ext cx="5521171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t-PT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Pessoas gratas têm maior bem estar.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3F112A99-B750-4B56-922B-2FD02C6C5859}"/>
              </a:ext>
            </a:extLst>
          </p:cNvPr>
          <p:cNvSpPr txBox="1">
            <a:spLocks/>
          </p:cNvSpPr>
          <p:nvPr/>
        </p:nvSpPr>
        <p:spPr>
          <a:xfrm>
            <a:off x="5023927" y="3029229"/>
            <a:ext cx="4356048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Reconheça com sinceridade.</a:t>
            </a:r>
          </a:p>
        </p:txBody>
      </p:sp>
      <p:sp>
        <p:nvSpPr>
          <p:cNvPr id="10" name="Seta: Dobrada 9">
            <a:extLst>
              <a:ext uri="{FF2B5EF4-FFF2-40B4-BE49-F238E27FC236}">
                <a16:creationId xmlns:a16="http://schemas.microsoft.com/office/drawing/2014/main" id="{DC48064E-0B34-4ED0-A8FD-9C1351B3C1D7}"/>
              </a:ext>
            </a:extLst>
          </p:cNvPr>
          <p:cNvSpPr/>
          <p:nvPr/>
        </p:nvSpPr>
        <p:spPr>
          <a:xfrm>
            <a:off x="1951525" y="1979923"/>
            <a:ext cx="2983910" cy="1619912"/>
          </a:xfrm>
          <a:prstGeom prst="bentArrow">
            <a:avLst>
              <a:gd name="adj1" fmla="val 16549"/>
              <a:gd name="adj2" fmla="val 18627"/>
              <a:gd name="adj3" fmla="val 1680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454CC04B-0D65-497B-B4C0-4364682800A9}"/>
              </a:ext>
            </a:extLst>
          </p:cNvPr>
          <p:cNvSpPr/>
          <p:nvPr/>
        </p:nvSpPr>
        <p:spPr>
          <a:xfrm flipV="1">
            <a:off x="2273269" y="4919244"/>
            <a:ext cx="2662166" cy="847373"/>
          </a:xfrm>
          <a:prstGeom prst="bentArrow">
            <a:avLst>
              <a:gd name="adj1" fmla="val 27862"/>
              <a:gd name="adj2" fmla="val 40185"/>
              <a:gd name="adj3" fmla="val 3277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EA24D8E-6CDE-48C6-80F7-5E31C2D382FC}"/>
              </a:ext>
            </a:extLst>
          </p:cNvPr>
          <p:cNvSpPr txBox="1">
            <a:spLocks/>
          </p:cNvSpPr>
          <p:nvPr/>
        </p:nvSpPr>
        <p:spPr>
          <a:xfrm>
            <a:off x="5023926" y="4919244"/>
            <a:ext cx="3603880" cy="99485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Jornal da Gratidão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coisas para ser grato.</a:t>
            </a:r>
            <a:endParaRPr lang="pt-PT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eta: Dobrada 12">
            <a:extLst>
              <a:ext uri="{FF2B5EF4-FFF2-40B4-BE49-F238E27FC236}">
                <a16:creationId xmlns:a16="http://schemas.microsoft.com/office/drawing/2014/main" id="{DAC51077-3517-4BDA-A053-FC34800E32E1}"/>
              </a:ext>
            </a:extLst>
          </p:cNvPr>
          <p:cNvSpPr/>
          <p:nvPr/>
        </p:nvSpPr>
        <p:spPr>
          <a:xfrm>
            <a:off x="2374491" y="3029230"/>
            <a:ext cx="2560944" cy="534616"/>
          </a:xfrm>
          <a:prstGeom prst="bentArrow">
            <a:avLst>
              <a:gd name="adj1" fmla="val 45762"/>
              <a:gd name="adj2" fmla="val 50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4" name="Imagem 1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7BC6E44-2A2A-45C2-B0F0-7E82976E2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262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B15ECA-1C56-4445-B15B-87E2F57D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E1B61E-92F5-4F1E-97EA-AF7FA0E85705}"/>
              </a:ext>
            </a:extLst>
          </p:cNvPr>
          <p:cNvSpPr txBox="1"/>
          <p:nvPr/>
        </p:nvSpPr>
        <p:spPr>
          <a:xfrm>
            <a:off x="134855" y="276376"/>
            <a:ext cx="120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+mj-lt"/>
              </a:rPr>
              <a:t>Com os alunos: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45F496-8A30-478D-8218-3D6B840B4616}"/>
              </a:ext>
            </a:extLst>
          </p:cNvPr>
          <p:cNvSpPr/>
          <p:nvPr/>
        </p:nvSpPr>
        <p:spPr>
          <a:xfrm>
            <a:off x="496908" y="4130045"/>
            <a:ext cx="5948137" cy="15696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AGRADECER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História da </a:t>
            </a: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Sassá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Carta da Gratidão.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Reflexão sobre a importância de agradecer.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197DACC-BCC9-4141-9DC7-E05E3FF4E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76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65E43E1-424C-46E9-B54F-208BFB2D9DAA}"/>
              </a:ext>
            </a:extLst>
          </p:cNvPr>
          <p:cNvSpPr/>
          <p:nvPr/>
        </p:nvSpPr>
        <p:spPr>
          <a:xfrm>
            <a:off x="9186203" y="0"/>
            <a:ext cx="3005797" cy="1519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A01FE7F-ABB3-4240-BBBF-81A39B9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8086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OBRIGADO!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D4F85E-79F9-4797-8498-894D30484E00}"/>
              </a:ext>
            </a:extLst>
          </p:cNvPr>
          <p:cNvSpPr txBox="1"/>
          <p:nvPr/>
        </p:nvSpPr>
        <p:spPr>
          <a:xfrm>
            <a:off x="1334183" y="3410925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um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vocês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coordenação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Professores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todos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funcionários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368E5C-72CE-4DEC-958D-2C573A2A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69" y="264137"/>
            <a:ext cx="2757055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4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discutir e </a:t>
            </a:r>
            <a:r>
              <a:rPr lang="pt-BR" sz="3200" dirty="0" err="1">
                <a:highlight>
                  <a:srgbClr val="FFFF00"/>
                </a:highlight>
                <a:latin typeface="+mj-lt"/>
              </a:rPr>
              <a:t>co-criar</a:t>
            </a:r>
            <a:r>
              <a:rPr lang="pt-BR" sz="3200" dirty="0">
                <a:highlight>
                  <a:srgbClr val="FFFF00"/>
                </a:highlight>
                <a:latin typeface="+mj-lt"/>
              </a:rPr>
              <a:t> soluções.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Aluno nunca percebe as coisas boas da vida.</a:t>
            </a:r>
          </a:p>
          <a:p>
            <a:pPr marL="914400" lvl="1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Sugestão: relembre a história. Faça uma reflexão conjunta. Reforce a importância dos pequenos eventos, como ter algo para comer ou algum momento com a família.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30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&#10;&#10;Descrição gerada com alta confiança">
            <a:extLst>
              <a:ext uri="{FF2B5EF4-FFF2-40B4-BE49-F238E27FC236}">
                <a16:creationId xmlns:a16="http://schemas.microsoft.com/office/drawing/2014/main" id="{AD509551-83F6-4449-BAC6-FAC8B2BC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39" b="4981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5242492-21F5-49C5-A6D3-8430E4EA3FA7}"/>
              </a:ext>
            </a:extLst>
          </p:cNvPr>
          <p:cNvSpPr txBox="1"/>
          <p:nvPr/>
        </p:nvSpPr>
        <p:spPr>
          <a:xfrm>
            <a:off x="0" y="586256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Pós teste</a:t>
            </a:r>
          </a:p>
        </p:txBody>
      </p:sp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79F2E99-768F-47C7-84BF-992F26514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577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objeto ao ar livre, fogos de artifício, luz, árvore&#10;&#10;Descrição gerada com muito alta confiança">
            <a:extLst>
              <a:ext uri="{FF2B5EF4-FFF2-40B4-BE49-F238E27FC236}">
                <a16:creationId xmlns:a16="http://schemas.microsoft.com/office/drawing/2014/main" id="{F73EB52D-5419-4C1F-8DE1-2BA5CFB10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7" b="6681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spcAft>
                <a:spcPts val="600"/>
              </a:spcAft>
            </a:pPr>
            <a:fld id="{C8C1A18F-344C-4C42-A23A-066EA8500602}" type="slidenum">
              <a:rPr lang="en-US" altLang="pt-BR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hangingPunct="1">
                <a:spcAft>
                  <a:spcPts val="600"/>
                </a:spcAft>
              </a:pPr>
              <a:t>32</a:t>
            </a:fld>
            <a:endParaRPr lang="en-US" altLang="pt-BR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FDD044-C528-45DA-8868-5AF1699A10D7}"/>
              </a:ext>
            </a:extLst>
          </p:cNvPr>
          <p:cNvSpPr txBox="1"/>
          <p:nvPr/>
        </p:nvSpPr>
        <p:spPr>
          <a:xfrm>
            <a:off x="0" y="586256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Parabéns! Finalizamos!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1B8FDD1-B0E4-44EE-B3B4-393DF74F2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142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529" y="-64312"/>
            <a:ext cx="12300933" cy="7048435"/>
            <a:chOff x="-529" y="-64312"/>
            <a:chExt cx="12300933" cy="7048435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64312"/>
              <a:ext cx="12300933" cy="704843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33370" r="31913"/>
            <a:stretch/>
          </p:blipFill>
          <p:spPr>
            <a:xfrm flipH="1">
              <a:off x="-1" y="-64312"/>
              <a:ext cx="4270501" cy="7048435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401A096-B853-4CD2-9741-4AFDA7FDDF27}"/>
              </a:ext>
            </a:extLst>
          </p:cNvPr>
          <p:cNvSpPr/>
          <p:nvPr/>
        </p:nvSpPr>
        <p:spPr>
          <a:xfrm>
            <a:off x="-14177" y="-64312"/>
            <a:ext cx="4695840" cy="693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A83921-C0CE-491B-B59A-D6B4F1DA670F}"/>
              </a:ext>
            </a:extLst>
          </p:cNvPr>
          <p:cNvSpPr/>
          <p:nvPr/>
        </p:nvSpPr>
        <p:spPr>
          <a:xfrm>
            <a:off x="6673997" y="2067829"/>
            <a:ext cx="33105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6000" i="1" dirty="0">
                <a:solidFill>
                  <a:srgbClr val="FFE400"/>
                </a:solidFill>
                <a:latin typeface="+mj-lt"/>
              </a:rPr>
              <a:t>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8C8CF6-05F0-4B4D-9F6E-A2FB76A0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3" y="2750270"/>
            <a:ext cx="3531095" cy="13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8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8" name="Picture 4" descr="Resultado de imagem para black kids doing te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3600" dirty="0">
                <a:latin typeface="+mj-lt"/>
              </a:rPr>
              <a:t>Lista de </a:t>
            </a:r>
            <a:r>
              <a:rPr lang="pt-BR" sz="3600" dirty="0">
                <a:latin typeface="+mj-lt"/>
              </a:rPr>
              <a:t>presença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 eaLnBrk="1" hangingPunct="1">
              <a:spcAft>
                <a:spcPts val="600"/>
              </a:spcAft>
            </a:pPr>
            <a:fld id="{C8C1A18F-344C-4C42-A23A-066EA8500602}" type="slidenum">
              <a:rPr lang="en-US" altLang="pt-BR">
                <a:solidFill>
                  <a:srgbClr val="FFFFFF"/>
                </a:solidFill>
                <a:latin typeface="+mn-lt"/>
              </a:rPr>
              <a:pPr algn="r" defTabSz="457200" eaLnBrk="1" hangingPunct="1">
                <a:spcAft>
                  <a:spcPts val="600"/>
                </a:spcAft>
              </a:pPr>
              <a:t>4</a:t>
            </a:fld>
            <a:endParaRPr lang="en-US" altLang="pt-BR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27D2B76-D7BE-4AE8-A486-3AF444E5C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51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33" y="780962"/>
            <a:ext cx="9762319" cy="5899896"/>
          </a:xfrm>
        </p:spPr>
        <p:txBody>
          <a:bodyPr/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ESTÃO?</a:t>
            </a:r>
            <a:br>
              <a:rPr lang="pt-BR" sz="4400" dirty="0">
                <a:latin typeface="+mj-lt"/>
              </a:rPr>
            </a:br>
            <a:br>
              <a:rPr lang="pt-BR" sz="4400" dirty="0"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Continuam executando as práticas de Atenção Plena?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 alunos ficaram mais perseverantes?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B7ABE9-E14A-4F79-A6DF-FEBB7FE6CDB6}"/>
              </a:ext>
            </a:extLst>
          </p:cNvPr>
          <p:cNvSpPr/>
          <p:nvPr/>
        </p:nvSpPr>
        <p:spPr>
          <a:xfrm>
            <a:off x="9861452" y="5590339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92F118-5DA3-4B4C-B244-84505B68D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1" y="5842260"/>
            <a:ext cx="2064324" cy="7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DF22A9-8CEE-4897-996E-C5AA4133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138544" y="4782589"/>
            <a:ext cx="5282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 qualquer momento:</a:t>
            </a: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Liberdade total para perguntar.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176EF60-7D83-456D-9811-25E0A9F1B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4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colocar os desafios levantados anteriormente que serão discutidos no Encontro de hoje.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Hoje discutiremos: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Aluno nunca percebe as coisas boas da vida.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4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cotidia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 b="4438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 txBox="1">
            <a:spLocks/>
          </p:cNvSpPr>
          <p:nvPr/>
        </p:nvSpPr>
        <p:spPr>
          <a:xfrm>
            <a:off x="166254" y="2214267"/>
            <a:ext cx="11859491" cy="2191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/>
              <a:t>Pare e pense rapidamente: pelo que você é grato que te aconteceu hoje? Escolha pelo menos 3 eventos.</a:t>
            </a:r>
          </a:p>
        </p:txBody>
      </p:sp>
    </p:spTree>
    <p:extLst>
      <p:ext uri="{BB962C8B-B14F-4D97-AF65-F5344CB8AC3E}">
        <p14:creationId xmlns:p14="http://schemas.microsoft.com/office/powerpoint/2010/main" val="244049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comida&#10;&#10;Descrição gerada com alta confiança">
            <a:extLst>
              <a:ext uri="{FF2B5EF4-FFF2-40B4-BE49-F238E27FC236}">
                <a16:creationId xmlns:a16="http://schemas.microsoft.com/office/drawing/2014/main" id="{6E09C6BB-BB76-48E0-B183-F084668F4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301279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92930" y="1413706"/>
            <a:ext cx="389885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o que estou sentindo?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542138" y="3646665"/>
            <a:ext cx="3291904" cy="122575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emocional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6" y="1724748"/>
            <a:ext cx="5093470" cy="104713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t-PT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Autoconsciência / Autocontrole / Consciência social.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23926" y="3029229"/>
            <a:ext cx="6981263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para saúde, bem estar e sucesso.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79923"/>
            <a:ext cx="2983910" cy="1619912"/>
          </a:xfrm>
          <a:prstGeom prst="bentArrow">
            <a:avLst>
              <a:gd name="adj1" fmla="val 16549"/>
              <a:gd name="adj2" fmla="val 18627"/>
              <a:gd name="adj3" fmla="val 1680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273269" y="4919244"/>
            <a:ext cx="2662166" cy="847373"/>
          </a:xfrm>
          <a:prstGeom prst="bentArrow">
            <a:avLst>
              <a:gd name="adj1" fmla="val 27862"/>
              <a:gd name="adj2" fmla="val 40185"/>
              <a:gd name="adj3" fmla="val 3277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6" y="3756308"/>
            <a:ext cx="6978360" cy="28692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Ouvir o corpo.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Nomear o sentimento.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Medir a intensidade.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Acolher e agir com consciência.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Identificar pistas não verbais de como outra pessoa se sente e agir </a:t>
            </a:r>
            <a:r>
              <a:rPr lang="pt-BR" dirty="0">
                <a:solidFill>
                  <a:schemeClr val="bg1"/>
                </a:solidFill>
              </a:rPr>
              <a:t>conscientemente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eta: Dobrada 14">
            <a:extLst>
              <a:ext uri="{FF2B5EF4-FFF2-40B4-BE49-F238E27FC236}">
                <a16:creationId xmlns:a16="http://schemas.microsoft.com/office/drawing/2014/main" id="{47C322FE-B1ED-4DD2-A3DC-841619254114}"/>
              </a:ext>
            </a:extLst>
          </p:cNvPr>
          <p:cNvSpPr/>
          <p:nvPr/>
        </p:nvSpPr>
        <p:spPr>
          <a:xfrm>
            <a:off x="2374491" y="3029230"/>
            <a:ext cx="2560944" cy="534616"/>
          </a:xfrm>
          <a:prstGeom prst="bentArrow">
            <a:avLst>
              <a:gd name="adj1" fmla="val 45762"/>
              <a:gd name="adj2" fmla="val 50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C1764CE-E3C8-4692-B5E1-09A7AE98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359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</Words>
  <Application>Microsoft Office PowerPoint</Application>
  <PresentationFormat>Widescreen</PresentationFormat>
  <Paragraphs>176</Paragraphs>
  <Slides>33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</vt:lpstr>
      <vt:lpstr>Calibri Light</vt:lpstr>
      <vt:lpstr>Dax</vt:lpstr>
      <vt:lpstr>Gill Sans MT</vt:lpstr>
      <vt:lpstr>Montserrat</vt:lpstr>
      <vt:lpstr>Tema do Office</vt:lpstr>
      <vt:lpstr>Apresentação do PowerPoint</vt:lpstr>
      <vt:lpstr>Apresentação do PowerPoint</vt:lpstr>
      <vt:lpstr>OBRIGADO!</vt:lpstr>
      <vt:lpstr>Lista de presença</vt:lpstr>
      <vt:lpstr>COMO ESTÃO?  Continuam executando as práticas de Atenção Plena?  Os alunos ficaram mais perseverantes?  </vt:lpstr>
      <vt:lpstr>Apresentação do PowerPoint</vt:lpstr>
      <vt:lpstr>Apresentação do PowerPoint</vt:lpstr>
      <vt:lpstr>Apresentação do PowerPoint</vt:lpstr>
      <vt:lpstr>Apresentação do PowerPoint</vt:lpstr>
      <vt:lpstr>Recapitulação expressa:</vt:lpstr>
      <vt:lpstr>Apresentação do PowerPoint</vt:lpstr>
      <vt:lpstr>Recapitulação expressa:</vt:lpstr>
      <vt:lpstr>Recapitulação expressa: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Mindfulness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Pacifico</dc:creator>
  <cp:lastModifiedBy>Eduardo Pacifico</cp:lastModifiedBy>
  <cp:revision>1</cp:revision>
  <dcterms:created xsi:type="dcterms:W3CDTF">2019-04-04T00:43:02Z</dcterms:created>
  <dcterms:modified xsi:type="dcterms:W3CDTF">2019-04-04T00:43:39Z</dcterms:modified>
</cp:coreProperties>
</file>