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577" r:id="rId2"/>
    <p:sldId id="596" r:id="rId3"/>
    <p:sldId id="597" r:id="rId4"/>
    <p:sldId id="409" r:id="rId5"/>
    <p:sldId id="390" r:id="rId6"/>
    <p:sldId id="573" r:id="rId7"/>
    <p:sldId id="610" r:id="rId8"/>
    <p:sldId id="604" r:id="rId9"/>
    <p:sldId id="578" r:id="rId10"/>
    <p:sldId id="527" r:id="rId11"/>
    <p:sldId id="531" r:id="rId12"/>
    <p:sldId id="363" r:id="rId13"/>
    <p:sldId id="451" r:id="rId14"/>
    <p:sldId id="384" r:id="rId15"/>
    <p:sldId id="371" r:id="rId16"/>
    <p:sldId id="453" r:id="rId17"/>
    <p:sldId id="452" r:id="rId18"/>
    <p:sldId id="457" r:id="rId19"/>
    <p:sldId id="458" r:id="rId20"/>
    <p:sldId id="365" r:id="rId21"/>
    <p:sldId id="605" r:id="rId22"/>
    <p:sldId id="366" r:id="rId23"/>
    <p:sldId id="465" r:id="rId24"/>
    <p:sldId id="467" r:id="rId25"/>
    <p:sldId id="369" r:id="rId26"/>
    <p:sldId id="380" r:id="rId27"/>
    <p:sldId id="606" r:id="rId28"/>
    <p:sldId id="391" r:id="rId29"/>
    <p:sldId id="392" r:id="rId30"/>
    <p:sldId id="456" r:id="rId31"/>
    <p:sldId id="394" r:id="rId32"/>
    <p:sldId id="395" r:id="rId33"/>
    <p:sldId id="396" r:id="rId34"/>
    <p:sldId id="397" r:id="rId35"/>
    <p:sldId id="398" r:id="rId36"/>
    <p:sldId id="607" r:id="rId37"/>
    <p:sldId id="601" r:id="rId38"/>
    <p:sldId id="602" r:id="rId39"/>
    <p:sldId id="603" r:id="rId40"/>
    <p:sldId id="589" r:id="rId41"/>
    <p:sldId id="468" r:id="rId42"/>
    <p:sldId id="592" r:id="rId43"/>
    <p:sldId id="611" r:id="rId44"/>
    <p:sldId id="594" r:id="rId45"/>
    <p:sldId id="612" r:id="rId46"/>
  </p:sldIdLst>
  <p:sldSz cx="12192000" cy="6858000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6FB"/>
    <a:srgbClr val="FFFFFF"/>
    <a:srgbClr val="000000"/>
    <a:srgbClr val="F8F8F8"/>
    <a:srgbClr val="FCFCFC"/>
    <a:srgbClr val="075E93"/>
    <a:srgbClr val="808183"/>
    <a:srgbClr val="D6D7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71"/>
    <p:restoredTop sz="96455"/>
  </p:normalViewPr>
  <p:slideViewPr>
    <p:cSldViewPr snapToGrid="0" snapToObjects="1">
      <p:cViewPr varScale="1">
        <p:scale>
          <a:sx n="65" d="100"/>
          <a:sy n="65" d="100"/>
        </p:scale>
        <p:origin x="684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Dax" pitchFamily="50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Dax" pitchFamily="50" charset="0"/>
              </a:defRPr>
            </a:lvl1pPr>
          </a:lstStyle>
          <a:p>
            <a:pPr>
              <a:defRPr/>
            </a:pPr>
            <a:fld id="{DCDB2E94-714B-4AE2-8088-3F2B973D27D8}" type="datetimeFigureOut">
              <a:rPr lang="pt-BR" altLang="pt-BR"/>
              <a:pPr>
                <a:defRPr/>
              </a:pPr>
              <a:t>03/04/2019</a:t>
            </a:fld>
            <a:endParaRPr lang="pt-BR" alt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Dax" pitchFamily="50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Dax" pitchFamily="50" charset="0"/>
              </a:defRPr>
            </a:lvl1pPr>
          </a:lstStyle>
          <a:p>
            <a:fld id="{084BBEF7-EA76-4FD3-BBF2-8BC64CD9CD3E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Dax" pitchFamily="50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Dax" pitchFamily="50" charset="0"/>
              </a:defRPr>
            </a:lvl1pPr>
          </a:lstStyle>
          <a:p>
            <a:pPr>
              <a:defRPr/>
            </a:pPr>
            <a:fld id="{1D49A7E4-4A1E-424A-84F4-A34BE7B4844E}" type="datetimeFigureOut">
              <a:rPr lang="pt-BR" altLang="pt-BR"/>
              <a:pPr>
                <a:defRPr/>
              </a:pPr>
              <a:t>02/04/2019</a:t>
            </a:fld>
            <a:endParaRPr lang="pt-BR" alt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dirty="0"/>
              <a:t>Clique para editar os estilos de texto mestres</a:t>
            </a:r>
          </a:p>
          <a:p>
            <a:pPr lvl="1"/>
            <a:r>
              <a:rPr lang="pt-BR" noProof="0" dirty="0"/>
              <a:t>Segundo nível</a:t>
            </a:r>
          </a:p>
          <a:p>
            <a:pPr lvl="2"/>
            <a:r>
              <a:rPr lang="pt-BR" noProof="0" dirty="0"/>
              <a:t>Terceiro nível</a:t>
            </a:r>
          </a:p>
          <a:p>
            <a:pPr lvl="3"/>
            <a:r>
              <a:rPr lang="pt-BR" noProof="0" dirty="0"/>
              <a:t>Quarto nível</a:t>
            </a:r>
          </a:p>
          <a:p>
            <a:pPr lvl="4"/>
            <a:r>
              <a:rPr lang="pt-BR" noProof="0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Dax" pitchFamily="50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Dax" pitchFamily="50" charset="0"/>
              </a:defRPr>
            </a:lvl1pPr>
          </a:lstStyle>
          <a:p>
            <a:fld id="{F69AC7FD-B396-4BE1-BF67-567633CCC649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Dax" pitchFamily="50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Dax" pitchFamily="50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Dax" pitchFamily="50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Dax" pitchFamily="50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Dax" pitchFamily="50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329781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18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384164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19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61177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20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35388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21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172051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22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769510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23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205724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24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617069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25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145431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26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3803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28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89532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288312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29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328852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30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806291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31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729217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32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819734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33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179411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34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771417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67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35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015840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37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276320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38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888479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39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53105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10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713568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40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726663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41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72169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Você está andando em uma rua familiar. Está em uma calçada. Olha e vê alguém vindo na direção contrário na outra calçada. É alguém que você conhece, mas não é muito íntimo. Você olha, tenta acenar, mas a pessoa passa reto sem acenar.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12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81929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13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62206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14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80419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15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10356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16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15721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C7FD-B396-4BE1-BF67-567633CCC649}" type="slidenum">
              <a:rPr lang="pt-BR" altLang="pt-BR" smtClean="0"/>
              <a:pPr/>
              <a:t>17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93792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1994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D1D2D4">
                <a:alpha val="58824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9" b="14207"/>
          <a:stretch/>
        </p:blipFill>
        <p:spPr bwMode="auto">
          <a:xfrm>
            <a:off x="0" y="4926775"/>
            <a:ext cx="1897039" cy="193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808183">
                <a:alpha val="58824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169" y="77723"/>
            <a:ext cx="1559922" cy="155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4" t="35619" r="28598" b="37514"/>
          <a:stretch>
            <a:fillRect/>
          </a:stretch>
        </p:blipFill>
        <p:spPr bwMode="auto">
          <a:xfrm>
            <a:off x="10872788" y="6229350"/>
            <a:ext cx="11366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75E93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10020751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183"/>
                </a:solidFill>
              </a:defRPr>
            </a:lvl1pPr>
            <a:lvl2pPr>
              <a:defRPr>
                <a:solidFill>
                  <a:srgbClr val="808183"/>
                </a:solidFill>
              </a:defRPr>
            </a:lvl2pPr>
            <a:lvl3pPr>
              <a:defRPr>
                <a:solidFill>
                  <a:srgbClr val="808183"/>
                </a:solidFill>
              </a:defRPr>
            </a:lvl3pPr>
            <a:lvl4pPr>
              <a:defRPr>
                <a:solidFill>
                  <a:srgbClr val="808183"/>
                </a:solidFill>
              </a:defRPr>
            </a:lvl4pPr>
            <a:lvl5pPr>
              <a:defRPr>
                <a:solidFill>
                  <a:srgbClr val="808183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latin typeface="Dax" pitchFamily="50" charset="0"/>
              </a:defRPr>
            </a:lvl1pPr>
          </a:lstStyle>
          <a:p>
            <a:fld id="{5D315993-157C-4500-B6B0-58CD0CFC6DB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98884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Layout Personalizado">
    <p:bg>
      <p:bgPr>
        <a:solidFill>
          <a:srgbClr val="075E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D1D2D4">
                <a:alpha val="58824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9" b="14207"/>
          <a:stretch/>
        </p:blipFill>
        <p:spPr bwMode="auto">
          <a:xfrm>
            <a:off x="0" y="4926775"/>
            <a:ext cx="1897039" cy="193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808183">
                <a:alpha val="58824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169" y="77723"/>
            <a:ext cx="1559922" cy="155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o 3"/>
          <p:cNvGrpSpPr>
            <a:grpSpLocks noChangeAspect="1"/>
          </p:cNvGrpSpPr>
          <p:nvPr userDrawn="1"/>
        </p:nvGrpSpPr>
        <p:grpSpPr bwMode="auto">
          <a:xfrm>
            <a:off x="10875963" y="6196013"/>
            <a:ext cx="1116012" cy="471487"/>
            <a:chOff x="2143125" y="4614863"/>
            <a:chExt cx="3302000" cy="1393825"/>
          </a:xfrm>
        </p:grpSpPr>
        <p:grpSp>
          <p:nvGrpSpPr>
            <p:cNvPr id="7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9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Imagem 5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10020751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fld id="{8A14D8D7-BB60-44E0-8DD3-ECA8321FC05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51553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0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endParaRPr lang="pt-BR" altLang="pt-BR" dirty="0">
              <a:solidFill>
                <a:srgbClr val="FFFFFF"/>
              </a:solidFill>
              <a:latin typeface="Dax" pitchFamily="50" charset="0"/>
            </a:endParaRPr>
          </a:p>
        </p:txBody>
      </p:sp>
      <p:pic>
        <p:nvPicPr>
          <p:cNvPr id="5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9" b="14355"/>
          <a:stretch>
            <a:fillRect/>
          </a:stretch>
        </p:blipFill>
        <p:spPr bwMode="auto">
          <a:xfrm>
            <a:off x="0" y="3476625"/>
            <a:ext cx="3406775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65"/>
          <a:stretch>
            <a:fillRect/>
          </a:stretch>
        </p:blipFill>
        <p:spPr bwMode="auto">
          <a:xfrm>
            <a:off x="10131425" y="330200"/>
            <a:ext cx="2060575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o 4"/>
          <p:cNvGrpSpPr>
            <a:grpSpLocks noChangeAspect="1"/>
          </p:cNvGrpSpPr>
          <p:nvPr userDrawn="1"/>
        </p:nvGrpSpPr>
        <p:grpSpPr bwMode="auto">
          <a:xfrm>
            <a:off x="74613" y="109538"/>
            <a:ext cx="2230437" cy="941387"/>
            <a:chOff x="2143125" y="4614863"/>
            <a:chExt cx="3302000" cy="1393825"/>
          </a:xfrm>
        </p:grpSpPr>
        <p:grpSp>
          <p:nvGrpSpPr>
            <p:cNvPr id="10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12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" name="Imagem 6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4226256" y="3266113"/>
            <a:ext cx="7524466" cy="2045483"/>
          </a:xfrm>
          <a:prstGeom prst="rect">
            <a:avLst/>
          </a:prstGeom>
        </p:spPr>
        <p:txBody>
          <a:bodyPr/>
          <a:lstStyle>
            <a:lvl1pPr>
              <a:defRPr sz="6000" b="0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0"/>
          </p:nvPr>
        </p:nvSpPr>
        <p:spPr>
          <a:xfrm>
            <a:off x="4226255" y="5410588"/>
            <a:ext cx="5299882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35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1pPr>
            <a:lvl2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2pPr>
            <a:lvl3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3pPr>
            <a:lvl4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4pPr>
            <a:lvl5pPr>
              <a:defRPr lang="pt-BR" sz="6000" kern="1200" dirty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191769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D1D2D4">
                <a:alpha val="54902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8" b="14355"/>
          <a:stretch/>
        </p:blipFill>
        <p:spPr bwMode="auto">
          <a:xfrm>
            <a:off x="1" y="5167312"/>
            <a:ext cx="1703388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rgbClr val="808183">
                <a:alpha val="65098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65"/>
          <a:stretch/>
        </p:blipFill>
        <p:spPr bwMode="auto">
          <a:xfrm>
            <a:off x="10493026" y="0"/>
            <a:ext cx="1698973" cy="187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4" t="35619" r="28598" b="37514"/>
          <a:stretch>
            <a:fillRect/>
          </a:stretch>
        </p:blipFill>
        <p:spPr bwMode="auto">
          <a:xfrm>
            <a:off x="10872788" y="6229350"/>
            <a:ext cx="11366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75E93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10020751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183"/>
                </a:solidFill>
              </a:defRPr>
            </a:lvl1pPr>
            <a:lvl2pPr>
              <a:defRPr>
                <a:solidFill>
                  <a:srgbClr val="808183"/>
                </a:solidFill>
              </a:defRPr>
            </a:lvl2pPr>
            <a:lvl3pPr>
              <a:defRPr>
                <a:solidFill>
                  <a:srgbClr val="808183"/>
                </a:solidFill>
              </a:defRPr>
            </a:lvl3pPr>
            <a:lvl4pPr>
              <a:defRPr>
                <a:solidFill>
                  <a:srgbClr val="808183"/>
                </a:solidFill>
              </a:defRPr>
            </a:lvl4pPr>
            <a:lvl5pPr>
              <a:defRPr>
                <a:solidFill>
                  <a:srgbClr val="808183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latin typeface="Dax" pitchFamily="50" charset="0"/>
              </a:defRPr>
            </a:lvl1pPr>
          </a:lstStyle>
          <a:p>
            <a:fld id="{F8E01209-D617-456B-84BB-6AD99AA6579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27645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Layout Personalizado">
    <p:bg>
      <p:bgPr>
        <a:solidFill>
          <a:srgbClr val="075E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D1D2D4">
                <a:alpha val="54902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8" b="14355"/>
          <a:stretch/>
        </p:blipFill>
        <p:spPr bwMode="auto">
          <a:xfrm>
            <a:off x="1" y="5167312"/>
            <a:ext cx="1703388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rgbClr val="808183">
                <a:alpha val="65098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65"/>
          <a:stretch/>
        </p:blipFill>
        <p:spPr bwMode="auto">
          <a:xfrm>
            <a:off x="10493026" y="0"/>
            <a:ext cx="1698973" cy="187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o 3"/>
          <p:cNvGrpSpPr>
            <a:grpSpLocks noChangeAspect="1"/>
          </p:cNvGrpSpPr>
          <p:nvPr userDrawn="1"/>
        </p:nvGrpSpPr>
        <p:grpSpPr bwMode="auto">
          <a:xfrm>
            <a:off x="10875963" y="6196013"/>
            <a:ext cx="1116012" cy="471487"/>
            <a:chOff x="2143125" y="4614863"/>
            <a:chExt cx="3302000" cy="1393825"/>
          </a:xfrm>
        </p:grpSpPr>
        <p:grpSp>
          <p:nvGrpSpPr>
            <p:cNvPr id="7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9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Imagem 5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10020751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fld id="{2F0A9990-0E51-4AFF-9B87-F3FDDC22F5B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52693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0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endParaRPr lang="pt-BR" altLang="pt-BR" dirty="0">
              <a:solidFill>
                <a:srgbClr val="FFFFFF"/>
              </a:solidFill>
              <a:latin typeface="Dax" pitchFamily="50" charset="0"/>
            </a:endParaRPr>
          </a:p>
        </p:txBody>
      </p:sp>
      <p:pic>
        <p:nvPicPr>
          <p:cNvPr id="5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7"/>
          <a:stretch>
            <a:fillRect/>
          </a:stretch>
        </p:blipFill>
        <p:spPr bwMode="auto">
          <a:xfrm>
            <a:off x="279400" y="0"/>
            <a:ext cx="1793875" cy="281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425" y="5262563"/>
            <a:ext cx="23749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o 4"/>
          <p:cNvGrpSpPr>
            <a:grpSpLocks noChangeAspect="1"/>
          </p:cNvGrpSpPr>
          <p:nvPr userDrawn="1"/>
        </p:nvGrpSpPr>
        <p:grpSpPr bwMode="auto">
          <a:xfrm>
            <a:off x="9780588" y="76200"/>
            <a:ext cx="2230437" cy="941388"/>
            <a:chOff x="2143125" y="4614863"/>
            <a:chExt cx="3302000" cy="1393825"/>
          </a:xfrm>
        </p:grpSpPr>
        <p:grpSp>
          <p:nvGrpSpPr>
            <p:cNvPr id="10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12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" name="Imagem 6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609600" y="3072444"/>
            <a:ext cx="7524466" cy="2045483"/>
          </a:xfrm>
          <a:prstGeom prst="rect">
            <a:avLst/>
          </a:prstGeom>
        </p:spPr>
        <p:txBody>
          <a:bodyPr/>
          <a:lstStyle>
            <a:lvl1pPr>
              <a:defRPr sz="6000" b="0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0"/>
          </p:nvPr>
        </p:nvSpPr>
        <p:spPr>
          <a:xfrm>
            <a:off x="609599" y="5216919"/>
            <a:ext cx="5299882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35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1pPr>
            <a:lvl2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2pPr>
            <a:lvl3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3pPr>
            <a:lvl4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4pPr>
            <a:lvl5pPr>
              <a:defRPr lang="pt-BR" sz="6000" kern="1200" dirty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180602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D6D7D9">
                <a:alpha val="74902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7"/>
          <a:stretch/>
        </p:blipFill>
        <p:spPr bwMode="auto">
          <a:xfrm>
            <a:off x="67054" y="1"/>
            <a:ext cx="1277441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5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80818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614" y="6046892"/>
            <a:ext cx="1443478" cy="74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4" t="35619" r="28598" b="37514"/>
          <a:stretch>
            <a:fillRect/>
          </a:stretch>
        </p:blipFill>
        <p:spPr bwMode="auto">
          <a:xfrm>
            <a:off x="10847388" y="144463"/>
            <a:ext cx="11366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75E93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6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10020751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183"/>
                </a:solidFill>
              </a:defRPr>
            </a:lvl1pPr>
            <a:lvl2pPr>
              <a:defRPr>
                <a:solidFill>
                  <a:srgbClr val="808183"/>
                </a:solidFill>
              </a:defRPr>
            </a:lvl2pPr>
            <a:lvl3pPr>
              <a:defRPr>
                <a:solidFill>
                  <a:srgbClr val="808183"/>
                </a:solidFill>
              </a:defRPr>
            </a:lvl3pPr>
            <a:lvl4pPr>
              <a:defRPr>
                <a:solidFill>
                  <a:srgbClr val="808183"/>
                </a:solidFill>
              </a:defRPr>
            </a:lvl4pPr>
            <a:lvl5pPr>
              <a:defRPr>
                <a:solidFill>
                  <a:srgbClr val="808183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latin typeface="Dax" pitchFamily="50" charset="0"/>
              </a:defRPr>
            </a:lvl1pPr>
          </a:lstStyle>
          <a:p>
            <a:fld id="{95B6D360-5201-4ABC-AF58-991A24239AE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63182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yout Personalizado">
    <p:bg>
      <p:bgPr>
        <a:solidFill>
          <a:srgbClr val="075E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FCFCFC">
                <a:alpha val="45098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46"/>
          <a:stretch/>
        </p:blipFill>
        <p:spPr bwMode="auto">
          <a:xfrm>
            <a:off x="67054" y="-1"/>
            <a:ext cx="1277441" cy="1883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5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F8F8F8">
                <a:alpha val="67843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614" y="6046892"/>
            <a:ext cx="1443478" cy="74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upo 3"/>
          <p:cNvGrpSpPr>
            <a:grpSpLocks noChangeAspect="1"/>
          </p:cNvGrpSpPr>
          <p:nvPr userDrawn="1"/>
        </p:nvGrpSpPr>
        <p:grpSpPr bwMode="auto">
          <a:xfrm>
            <a:off x="10866438" y="152400"/>
            <a:ext cx="1117600" cy="471488"/>
            <a:chOff x="2143125" y="4614863"/>
            <a:chExt cx="3302000" cy="1393825"/>
          </a:xfrm>
        </p:grpSpPr>
        <p:grpSp>
          <p:nvGrpSpPr>
            <p:cNvPr id="9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11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" name="Imagem 5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6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10020751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3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fld id="{97A08747-3B12-47FE-A14E-CEC816CE181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774603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56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4435"/>
            <a:ext cx="12214609" cy="687243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3CA18-C9DA-4643-B19D-8A41511A9101}" type="datetimeFigureOut">
              <a:rPr lang="pt-BR" smtClean="0"/>
              <a:t>02/04/2019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11D68-9B9E-4B46-BE13-B51B4698DC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8156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0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endParaRPr lang="pt-BR" altLang="pt-BR" dirty="0">
              <a:solidFill>
                <a:srgbClr val="FFFFFF"/>
              </a:solidFill>
              <a:latin typeface="Dax" pitchFamily="50" charset="0"/>
            </a:endParaRPr>
          </a:p>
        </p:txBody>
      </p:sp>
      <p:pic>
        <p:nvPicPr>
          <p:cNvPr id="4" name="Imagem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69" b="21648"/>
          <a:stretch>
            <a:fillRect/>
          </a:stretch>
        </p:blipFill>
        <p:spPr bwMode="auto">
          <a:xfrm>
            <a:off x="8707438" y="3565525"/>
            <a:ext cx="3484562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5"/>
          <a:stretch>
            <a:fillRect/>
          </a:stretch>
        </p:blipFill>
        <p:spPr bwMode="auto">
          <a:xfrm>
            <a:off x="558800" y="0"/>
            <a:ext cx="14287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o 4"/>
          <p:cNvGrpSpPr>
            <a:grpSpLocks/>
          </p:cNvGrpSpPr>
          <p:nvPr userDrawn="1"/>
        </p:nvGrpSpPr>
        <p:grpSpPr bwMode="auto">
          <a:xfrm>
            <a:off x="2143125" y="4614863"/>
            <a:ext cx="3302000" cy="1393825"/>
            <a:chOff x="2143125" y="4614863"/>
            <a:chExt cx="3302000" cy="1393825"/>
          </a:xfrm>
        </p:grpSpPr>
        <p:grpSp>
          <p:nvGrpSpPr>
            <p:cNvPr id="8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10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" name="Imagem 6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609600" y="2144380"/>
            <a:ext cx="7524466" cy="2045483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0765423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BD24D2-68EC-4364-8968-38D32E00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40259A-E123-446B-B566-57B04926F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5308CA9-F468-4A30-88C6-C943D6030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37CE8-462F-4000-8264-EBD1BDAF1A53}" type="datetimeFigureOut">
              <a:rPr lang="pt-BR" smtClean="0"/>
              <a:t>02/04/2019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D4857D3-9E91-47EA-957A-DDB22C284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DC3F1A-1CB0-40B4-B6A7-C1F4FA99E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9FFD0-8306-4DB1-A832-11C897318B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92314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38109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3CA18-C9DA-4643-B19D-8A41511A9101}" type="datetimeFigureOut">
              <a:rPr lang="pt-BR" smtClean="0"/>
              <a:t>02/04/2019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11D68-9B9E-4B46-BE13-B51B4698DC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0106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0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endParaRPr lang="pt-BR" altLang="pt-BR" dirty="0">
              <a:solidFill>
                <a:srgbClr val="FFFFFF"/>
              </a:solidFill>
              <a:latin typeface="Dax" pitchFamily="50" charset="0"/>
            </a:endParaRPr>
          </a:p>
        </p:txBody>
      </p:sp>
      <p:pic>
        <p:nvPicPr>
          <p:cNvPr id="5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69" b="21648"/>
          <a:stretch>
            <a:fillRect/>
          </a:stretch>
        </p:blipFill>
        <p:spPr bwMode="auto">
          <a:xfrm>
            <a:off x="8707438" y="3565525"/>
            <a:ext cx="3484562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5"/>
          <a:stretch>
            <a:fillRect/>
          </a:stretch>
        </p:blipFill>
        <p:spPr bwMode="auto">
          <a:xfrm>
            <a:off x="558800" y="0"/>
            <a:ext cx="14287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o 4"/>
          <p:cNvGrpSpPr>
            <a:grpSpLocks noChangeAspect="1"/>
          </p:cNvGrpSpPr>
          <p:nvPr userDrawn="1"/>
        </p:nvGrpSpPr>
        <p:grpSpPr bwMode="auto">
          <a:xfrm>
            <a:off x="9809163" y="138113"/>
            <a:ext cx="2230437" cy="941387"/>
            <a:chOff x="2143125" y="4614863"/>
            <a:chExt cx="3302000" cy="1393825"/>
          </a:xfrm>
        </p:grpSpPr>
        <p:grpSp>
          <p:nvGrpSpPr>
            <p:cNvPr id="10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12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" name="Imagem 6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609600" y="2144380"/>
            <a:ext cx="7524466" cy="2045483"/>
          </a:xfrm>
          <a:prstGeom prst="rect">
            <a:avLst/>
          </a:prstGeom>
        </p:spPr>
        <p:txBody>
          <a:bodyPr/>
          <a:lstStyle>
            <a:lvl1pPr>
              <a:defRPr sz="6000" b="0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0"/>
          </p:nvPr>
        </p:nvSpPr>
        <p:spPr>
          <a:xfrm>
            <a:off x="609599" y="4288855"/>
            <a:ext cx="5299882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35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1pPr>
            <a:lvl2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2pPr>
            <a:lvl3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3pPr>
            <a:lvl4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4pPr>
            <a:lvl5pPr>
              <a:defRPr lang="pt-BR" sz="6000" kern="1200" dirty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383330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4"/>
          <p:cNvPicPr>
            <a:picLocks noChangeAspect="1"/>
          </p:cNvPicPr>
          <p:nvPr userDrawn="1"/>
        </p:nvPicPr>
        <p:blipFill rotWithShape="1">
          <a:blip r:embed="rId2">
            <a:alphaModFix/>
            <a:duotone>
              <a:prstClr val="black"/>
              <a:srgbClr val="D1D2D4">
                <a:alpha val="72941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17" b="22406"/>
          <a:stretch/>
        </p:blipFill>
        <p:spPr bwMode="auto">
          <a:xfrm>
            <a:off x="9567081" y="4409279"/>
            <a:ext cx="2624920" cy="2448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5"/>
          <p:cNvPicPr>
            <a:picLocks noChangeAspect="1"/>
          </p:cNvPicPr>
          <p:nvPr userDrawn="1"/>
        </p:nvPicPr>
        <p:blipFill>
          <a:blip r:embed="rId3">
            <a:alphaModFix amt="20000"/>
            <a:duotone>
              <a:prstClr val="black"/>
              <a:srgbClr val="80818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2" y="-124731"/>
            <a:ext cx="991560" cy="987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4" t="35619" r="28598" b="37514"/>
          <a:stretch>
            <a:fillRect/>
          </a:stretch>
        </p:blipFill>
        <p:spPr bwMode="auto">
          <a:xfrm>
            <a:off x="10864850" y="174625"/>
            <a:ext cx="113506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9362867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75E93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9856978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183"/>
                </a:solidFill>
              </a:defRPr>
            </a:lvl1pPr>
            <a:lvl2pPr>
              <a:defRPr>
                <a:solidFill>
                  <a:srgbClr val="808183"/>
                </a:solidFill>
              </a:defRPr>
            </a:lvl2pPr>
            <a:lvl3pPr>
              <a:defRPr>
                <a:solidFill>
                  <a:srgbClr val="808183"/>
                </a:solidFill>
              </a:defRPr>
            </a:lvl3pPr>
            <a:lvl4pPr>
              <a:defRPr>
                <a:solidFill>
                  <a:srgbClr val="808183"/>
                </a:solidFill>
              </a:defRPr>
            </a:lvl4pPr>
            <a:lvl5pPr>
              <a:defRPr>
                <a:solidFill>
                  <a:srgbClr val="808183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latin typeface="Dax" pitchFamily="50" charset="0"/>
              </a:defRPr>
            </a:lvl1pPr>
          </a:lstStyle>
          <a:p>
            <a:fld id="{7D058974-B5F2-4B79-A43D-53CF2C36975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62374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ayout Personalizado">
    <p:bg>
      <p:bgPr>
        <a:solidFill>
          <a:srgbClr val="075E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4"/>
          <p:cNvPicPr>
            <a:picLocks noChangeAspect="1"/>
          </p:cNvPicPr>
          <p:nvPr userDrawn="1"/>
        </p:nvPicPr>
        <p:blipFill rotWithShape="1">
          <a:blip r:embed="rId2">
            <a:alphaModFix/>
            <a:duotone>
              <a:prstClr val="black"/>
              <a:srgbClr val="D1D2D4">
                <a:alpha val="72941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17" b="22406"/>
          <a:stretch/>
        </p:blipFill>
        <p:spPr bwMode="auto">
          <a:xfrm>
            <a:off x="9567081" y="4409279"/>
            <a:ext cx="2624920" cy="2448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rgbClr val="FFFFFF">
                <a:alpha val="30980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6"/>
          <a:stretch/>
        </p:blipFill>
        <p:spPr bwMode="auto">
          <a:xfrm>
            <a:off x="74132" y="1"/>
            <a:ext cx="736765" cy="62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o 3"/>
          <p:cNvGrpSpPr>
            <a:grpSpLocks noChangeAspect="1"/>
          </p:cNvGrpSpPr>
          <p:nvPr userDrawn="1"/>
        </p:nvGrpSpPr>
        <p:grpSpPr bwMode="auto">
          <a:xfrm>
            <a:off x="10907713" y="142875"/>
            <a:ext cx="1117600" cy="471488"/>
            <a:chOff x="2143125" y="4614863"/>
            <a:chExt cx="3302000" cy="1393825"/>
          </a:xfrm>
        </p:grpSpPr>
        <p:grpSp>
          <p:nvGrpSpPr>
            <p:cNvPr id="7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9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Imagem 5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9362867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9856978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fld id="{AA2C3DF0-6F2A-45EE-8375-45CB3822E3F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60660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0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endParaRPr lang="pt-BR" altLang="pt-BR" dirty="0">
              <a:solidFill>
                <a:srgbClr val="FFFFFF"/>
              </a:solidFill>
              <a:latin typeface="Dax" pitchFamily="50" charset="0"/>
            </a:endParaRPr>
          </a:p>
        </p:txBody>
      </p:sp>
      <p:pic>
        <p:nvPicPr>
          <p:cNvPr id="5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9" r="17636"/>
          <a:stretch>
            <a:fillRect/>
          </a:stretch>
        </p:blipFill>
        <p:spPr bwMode="auto">
          <a:xfrm>
            <a:off x="7810500" y="0"/>
            <a:ext cx="4381500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7" b="-2"/>
          <a:stretch>
            <a:fillRect/>
          </a:stretch>
        </p:blipFill>
        <p:spPr bwMode="auto">
          <a:xfrm>
            <a:off x="0" y="6007100"/>
            <a:ext cx="2435225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o 4"/>
          <p:cNvGrpSpPr>
            <a:grpSpLocks noChangeAspect="1"/>
          </p:cNvGrpSpPr>
          <p:nvPr userDrawn="1"/>
        </p:nvGrpSpPr>
        <p:grpSpPr bwMode="auto">
          <a:xfrm>
            <a:off x="9885363" y="5824538"/>
            <a:ext cx="2230437" cy="941387"/>
            <a:chOff x="2143125" y="4614863"/>
            <a:chExt cx="3302000" cy="1393825"/>
          </a:xfrm>
        </p:grpSpPr>
        <p:grpSp>
          <p:nvGrpSpPr>
            <p:cNvPr id="10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12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" name="Imagem 6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609600" y="2144380"/>
            <a:ext cx="7524466" cy="2045483"/>
          </a:xfrm>
          <a:prstGeom prst="rect">
            <a:avLst/>
          </a:prstGeom>
        </p:spPr>
        <p:txBody>
          <a:bodyPr/>
          <a:lstStyle>
            <a:lvl1pPr>
              <a:defRPr sz="6000" b="0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0"/>
          </p:nvPr>
        </p:nvSpPr>
        <p:spPr>
          <a:xfrm>
            <a:off x="609599" y="4288855"/>
            <a:ext cx="5299882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35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1pPr>
            <a:lvl2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2pPr>
            <a:lvl3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3pPr>
            <a:lvl4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4pPr>
            <a:lvl5pPr>
              <a:defRPr lang="pt-BR" sz="6000" kern="1200" dirty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615372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80818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7" b="-1"/>
          <a:stretch/>
        </p:blipFill>
        <p:spPr bwMode="auto">
          <a:xfrm>
            <a:off x="-1" y="6524754"/>
            <a:ext cx="2435225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rgbClr val="D1D2D4">
                <a:alpha val="43922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458" r="17674" b="-2"/>
          <a:stretch/>
        </p:blipFill>
        <p:spPr bwMode="auto">
          <a:xfrm>
            <a:off x="9488236" y="13648"/>
            <a:ext cx="2705528" cy="261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4" t="35619" r="28598" b="37514"/>
          <a:stretch>
            <a:fillRect/>
          </a:stretch>
        </p:blipFill>
        <p:spPr bwMode="auto">
          <a:xfrm>
            <a:off x="10872788" y="6229350"/>
            <a:ext cx="11366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75E93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9659938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183"/>
                </a:solidFill>
              </a:defRPr>
            </a:lvl1pPr>
            <a:lvl2pPr>
              <a:defRPr>
                <a:solidFill>
                  <a:srgbClr val="808183"/>
                </a:solidFill>
              </a:defRPr>
            </a:lvl2pPr>
            <a:lvl3pPr>
              <a:defRPr>
                <a:solidFill>
                  <a:srgbClr val="808183"/>
                </a:solidFill>
              </a:defRPr>
            </a:lvl3pPr>
            <a:lvl4pPr>
              <a:defRPr>
                <a:solidFill>
                  <a:srgbClr val="808183"/>
                </a:solidFill>
              </a:defRPr>
            </a:lvl4pPr>
            <a:lvl5pPr>
              <a:defRPr>
                <a:solidFill>
                  <a:srgbClr val="808183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latin typeface="Dax" pitchFamily="50" charset="0"/>
              </a:defRPr>
            </a:lvl1pPr>
          </a:lstStyle>
          <a:p>
            <a:fld id="{EDD59983-4526-4055-A613-0218DA62F0E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12031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Layout Personalizado">
    <p:bg>
      <p:bgPr>
        <a:solidFill>
          <a:srgbClr val="075E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80818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7" b="-1"/>
          <a:stretch/>
        </p:blipFill>
        <p:spPr bwMode="auto">
          <a:xfrm>
            <a:off x="-1" y="6524754"/>
            <a:ext cx="2435225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rgbClr val="D1D2D4">
                <a:alpha val="43922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458" r="17674" b="-2"/>
          <a:stretch/>
        </p:blipFill>
        <p:spPr bwMode="auto">
          <a:xfrm>
            <a:off x="9488236" y="13648"/>
            <a:ext cx="2705528" cy="261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o 3"/>
          <p:cNvGrpSpPr>
            <a:grpSpLocks noChangeAspect="1"/>
          </p:cNvGrpSpPr>
          <p:nvPr userDrawn="1"/>
        </p:nvGrpSpPr>
        <p:grpSpPr bwMode="auto">
          <a:xfrm>
            <a:off x="10875963" y="6196013"/>
            <a:ext cx="1116012" cy="471487"/>
            <a:chOff x="2143125" y="4614863"/>
            <a:chExt cx="3302000" cy="1393825"/>
          </a:xfrm>
        </p:grpSpPr>
        <p:grpSp>
          <p:nvGrpSpPr>
            <p:cNvPr id="7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9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Imagem 5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569912" y="2006600"/>
            <a:ext cx="9335091" cy="45037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5018088" y="6551613"/>
            <a:ext cx="2133600" cy="306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fld id="{C8C1A18F-344C-4C42-A23A-066EA850060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99729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0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endParaRPr lang="pt-BR" altLang="pt-BR" dirty="0">
              <a:solidFill>
                <a:srgbClr val="FFFFFF"/>
              </a:solidFill>
              <a:latin typeface="Dax" pitchFamily="50" charset="0"/>
            </a:endParaRPr>
          </a:p>
        </p:txBody>
      </p:sp>
      <p:pic>
        <p:nvPicPr>
          <p:cNvPr id="5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9" b="14207"/>
          <a:stretch>
            <a:fillRect/>
          </a:stretch>
        </p:blipFill>
        <p:spPr bwMode="auto">
          <a:xfrm>
            <a:off x="0" y="2484438"/>
            <a:ext cx="4297363" cy="437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650" y="311150"/>
            <a:ext cx="1987550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o 4"/>
          <p:cNvGrpSpPr>
            <a:grpSpLocks noChangeAspect="1"/>
          </p:cNvGrpSpPr>
          <p:nvPr userDrawn="1"/>
        </p:nvGrpSpPr>
        <p:grpSpPr bwMode="auto">
          <a:xfrm>
            <a:off x="74613" y="109538"/>
            <a:ext cx="2230437" cy="941387"/>
            <a:chOff x="2143125" y="4614863"/>
            <a:chExt cx="3302000" cy="1393825"/>
          </a:xfrm>
        </p:grpSpPr>
        <p:grpSp>
          <p:nvGrpSpPr>
            <p:cNvPr id="8" name="Grupo 4"/>
            <p:cNvGrpSpPr>
              <a:grpSpLocks noChangeAspect="1"/>
            </p:cNvGrpSpPr>
            <p:nvPr userDrawn="1"/>
          </p:nvGrpSpPr>
          <p:grpSpPr bwMode="auto">
            <a:xfrm>
              <a:off x="2143125" y="4614863"/>
              <a:ext cx="3302000" cy="1393825"/>
              <a:chOff x="-3152633" y="2664771"/>
              <a:chExt cx="4271750" cy="1801506"/>
            </a:xfrm>
          </p:grpSpPr>
          <p:pic>
            <p:nvPicPr>
              <p:cNvPr id="11" name="Imagem 5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4" t="35619" r="28598" b="37514"/>
              <a:stretch>
                <a:fillRect/>
              </a:stretch>
            </p:blipFill>
            <p:spPr bwMode="auto">
              <a:xfrm>
                <a:off x="-3152633" y="2664772"/>
                <a:ext cx="4271750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Imagem 6"/>
              <p:cNvPicPr>
                <a:picLocks noChangeAspect="1"/>
              </p:cNvPicPr>
              <p:nvPr userDrawn="1"/>
            </p:nvPicPr>
            <p:blipFill>
              <a:blip r:embed="rId4">
                <a:grayscl/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79" t="35619" r="28598" b="37514"/>
              <a:stretch>
                <a:fillRect/>
              </a:stretch>
            </p:blipFill>
            <p:spPr bwMode="auto">
              <a:xfrm>
                <a:off x="-1528549" y="2664771"/>
                <a:ext cx="2647666" cy="1801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" name="Imagem 6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0" t="38354" r="29637" b="38632"/>
            <a:stretch>
              <a:fillRect/>
            </a:stretch>
          </p:blipFill>
          <p:spPr bwMode="auto">
            <a:xfrm>
              <a:off x="3495675" y="4763474"/>
              <a:ext cx="1870075" cy="119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Espaço Reservado para Texto 6"/>
          <p:cNvSpPr>
            <a:spLocks noGrp="1"/>
          </p:cNvSpPr>
          <p:nvPr>
            <p:ph type="body" sz="quarter" idx="10"/>
          </p:nvPr>
        </p:nvSpPr>
        <p:spPr>
          <a:xfrm>
            <a:off x="4935952" y="5203255"/>
            <a:ext cx="5299882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35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1pPr>
            <a:lvl2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2pPr>
            <a:lvl3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3pPr>
            <a:lvl4pPr>
              <a:defRPr lang="pt-BR" sz="6000" kern="1200" dirty="0" smtClean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4pPr>
            <a:lvl5pPr>
              <a:defRPr lang="pt-BR" sz="6000" kern="1200" dirty="0">
                <a:solidFill>
                  <a:schemeClr val="bg1"/>
                </a:solidFill>
                <a:latin typeface="Dax" pitchFamily="50" charset="0"/>
                <a:ea typeface="+mj-ea"/>
                <a:cs typeface="+mj-cs"/>
              </a:defRPr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2" name="Título 5"/>
          <p:cNvSpPr>
            <a:spLocks noGrp="1"/>
          </p:cNvSpPr>
          <p:nvPr>
            <p:ph type="title"/>
          </p:nvPr>
        </p:nvSpPr>
        <p:spPr>
          <a:xfrm>
            <a:off x="4935952" y="2613497"/>
            <a:ext cx="7074078" cy="2045483"/>
          </a:xfrm>
          <a:prstGeom prst="rect">
            <a:avLst/>
          </a:prstGeom>
        </p:spPr>
        <p:txBody>
          <a:bodyPr/>
          <a:lstStyle>
            <a:lvl1pPr>
              <a:defRPr sz="6000" b="0">
                <a:solidFill>
                  <a:schemeClr val="bg1"/>
                </a:solidFill>
                <a:latin typeface="Dax" pitchFamily="50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100719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  <p:sldLayoutId id="2147483943" r:id="rId13"/>
    <p:sldLayoutId id="2147483944" r:id="rId14"/>
    <p:sldLayoutId id="2147483945" r:id="rId15"/>
    <p:sldLayoutId id="2147483946" r:id="rId16"/>
    <p:sldLayoutId id="2147483947" r:id="rId17"/>
    <p:sldLayoutId id="2147483931" r:id="rId18"/>
    <p:sldLayoutId id="2147483948" r:id="rId19"/>
    <p:sldLayoutId id="2147483949" r:id="rId20"/>
    <p:sldLayoutId id="2147483950" r:id="rId21"/>
    <p:sldLayoutId id="2147483951" r:id="rId22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3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youtube.com/watch?v=Y0Ea8dQORWA" TargetMode="Externa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2.pn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2.png"/><Relationship Id="rId5" Type="http://schemas.openxmlformats.org/officeDocument/2006/relationships/image" Target="../media/image40.jpg"/><Relationship Id="rId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2.png"/><Relationship Id="rId4" Type="http://schemas.openxmlformats.org/officeDocument/2006/relationships/image" Target="../media/image4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2.png"/><Relationship Id="rId4" Type="http://schemas.openxmlformats.org/officeDocument/2006/relationships/image" Target="../media/image4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2.png"/><Relationship Id="rId4" Type="http://schemas.openxmlformats.org/officeDocument/2006/relationships/image" Target="../media/image4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2.png"/><Relationship Id="rId4" Type="http://schemas.openxmlformats.org/officeDocument/2006/relationships/image" Target="../media/image4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2.png"/><Relationship Id="rId4" Type="http://schemas.openxmlformats.org/officeDocument/2006/relationships/image" Target="../media/image4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2.png"/><Relationship Id="rId4" Type="http://schemas.openxmlformats.org/officeDocument/2006/relationships/image" Target="../media/image4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666B34-5796-4CFE-A104-63DE27437E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5D88F8-68A3-463F-B515-1C8A0F2AD6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6BCB3C4-0D10-4329-9A4B-7EB9014E2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264" y="-170719"/>
            <a:ext cx="12300933" cy="7048435"/>
          </a:xfrm>
          <a:prstGeom prst="rect">
            <a:avLst/>
          </a:prstGeom>
        </p:spPr>
      </p:pic>
      <p:grpSp>
        <p:nvGrpSpPr>
          <p:cNvPr id="5" name="Grupo 21">
            <a:extLst>
              <a:ext uri="{FF2B5EF4-FFF2-40B4-BE49-F238E27FC236}">
                <a16:creationId xmlns:a16="http://schemas.microsoft.com/office/drawing/2014/main" id="{FE4E7932-DBD7-48CD-A8F1-91753F9B4F34}"/>
              </a:ext>
            </a:extLst>
          </p:cNvPr>
          <p:cNvGrpSpPr/>
          <p:nvPr/>
        </p:nvGrpSpPr>
        <p:grpSpPr>
          <a:xfrm>
            <a:off x="0" y="6331386"/>
            <a:ext cx="12256382" cy="540262"/>
            <a:chOff x="116059" y="4699065"/>
            <a:chExt cx="12256382" cy="540262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F86E3351-6CC1-408D-A335-47D92CCEEDAA}"/>
                </a:ext>
              </a:extLst>
            </p:cNvPr>
            <p:cNvSpPr/>
            <p:nvPr/>
          </p:nvSpPr>
          <p:spPr>
            <a:xfrm>
              <a:off x="116059" y="5120184"/>
              <a:ext cx="12192000" cy="119143"/>
            </a:xfrm>
            <a:prstGeom prst="rect">
              <a:avLst/>
            </a:prstGeom>
            <a:solidFill>
              <a:srgbClr val="005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71D0DA77-D5A7-4B3B-B316-4F679741D311}"/>
                </a:ext>
              </a:extLst>
            </p:cNvPr>
            <p:cNvSpPr/>
            <p:nvPr/>
          </p:nvSpPr>
          <p:spPr>
            <a:xfrm>
              <a:off x="2261032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458C480E-E108-4745-A9F2-7451B90B2DC3}"/>
                </a:ext>
              </a:extLst>
            </p:cNvPr>
            <p:cNvSpPr/>
            <p:nvPr/>
          </p:nvSpPr>
          <p:spPr>
            <a:xfrm>
              <a:off x="7185317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E8C33329-A9BE-4A1F-B620-2321A21B8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02729" y="4699065"/>
              <a:ext cx="569712" cy="540000"/>
            </a:xfrm>
            <a:prstGeom prst="rect">
              <a:avLst/>
            </a:prstGeom>
          </p:spPr>
        </p:pic>
      </p:grpSp>
      <p:pic>
        <p:nvPicPr>
          <p:cNvPr id="12" name="Imagem 11" descr="frase.png">
            <a:extLst>
              <a:ext uri="{FF2B5EF4-FFF2-40B4-BE49-F238E27FC236}">
                <a16:creationId xmlns:a16="http://schemas.microsoft.com/office/drawing/2014/main" id="{7D2BA1F7-4506-4A93-BFDF-A2F062B4AAD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13118" y="2756462"/>
            <a:ext cx="5633408" cy="672538"/>
          </a:xfrm>
          <a:prstGeom prst="rect">
            <a:avLst/>
          </a:prstGeom>
        </p:spPr>
      </p:pic>
      <p:pic>
        <p:nvPicPr>
          <p:cNvPr id="15" name="Imagem 1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E5489F7D-F1E9-4363-8BBE-B21AE6C30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9749" y="700650"/>
            <a:ext cx="5320145" cy="1770880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C026C426-7289-4EFC-95FC-163433F7B320}"/>
              </a:ext>
            </a:extLst>
          </p:cNvPr>
          <p:cNvSpPr txBox="1"/>
          <p:nvPr/>
        </p:nvSpPr>
        <p:spPr>
          <a:xfrm>
            <a:off x="4764881" y="5536699"/>
            <a:ext cx="1609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>
                    <a:lumMod val="95000"/>
                  </a:schemeClr>
                </a:solidFill>
              </a:rPr>
              <a:t>Otimismo</a:t>
            </a:r>
          </a:p>
        </p:txBody>
      </p:sp>
    </p:spTree>
    <p:extLst>
      <p:ext uri="{BB962C8B-B14F-4D97-AF65-F5344CB8AC3E}">
        <p14:creationId xmlns:p14="http://schemas.microsoft.com/office/powerpoint/2010/main" val="1260088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pessoa, interior, parede, sentado&#10;&#10;Descrição gerada com muito alta confiança">
            <a:extLst>
              <a:ext uri="{FF2B5EF4-FFF2-40B4-BE49-F238E27FC236}">
                <a16:creationId xmlns:a16="http://schemas.microsoft.com/office/drawing/2014/main" id="{E544F558-366A-424E-9E1B-7C10A928C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99"/>
            <a:ext cx="12192000" cy="6836802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5762410" cy="718470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r>
              <a:rPr lang="pt-BR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Recapitulação expressa:</a:t>
            </a:r>
          </a:p>
        </p:txBody>
      </p:sp>
      <p:sp>
        <p:nvSpPr>
          <p:cNvPr id="6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392931" y="1576030"/>
            <a:ext cx="3751365" cy="500626"/>
          </a:xfrm>
          <a:solidFill>
            <a:srgbClr val="00010A">
              <a:alpha val="70000"/>
            </a:srgbClr>
          </a:solidFill>
        </p:spPr>
        <p:txBody>
          <a:bodyPr/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46,9% do dia vagando...</a:t>
            </a:r>
          </a:p>
        </p:txBody>
      </p:sp>
      <p:sp>
        <p:nvSpPr>
          <p:cNvPr id="7" name="Espaço Reservado para Texto 2"/>
          <p:cNvSpPr txBox="1">
            <a:spLocks/>
          </p:cNvSpPr>
          <p:nvPr/>
        </p:nvSpPr>
        <p:spPr>
          <a:xfrm>
            <a:off x="392931" y="3644077"/>
            <a:ext cx="3559096" cy="706696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Atenção Plena</a:t>
            </a:r>
          </a:p>
        </p:txBody>
      </p:sp>
      <p:sp>
        <p:nvSpPr>
          <p:cNvPr id="8" name="Espaço Reservado para Texto 2"/>
          <p:cNvSpPr txBox="1">
            <a:spLocks/>
          </p:cNvSpPr>
          <p:nvPr/>
        </p:nvSpPr>
        <p:spPr>
          <a:xfrm>
            <a:off x="5023924" y="2130728"/>
            <a:ext cx="3751365" cy="1469105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Neuroplasticidade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Melhor desempenho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Telômero</a:t>
            </a:r>
          </a:p>
        </p:txBody>
      </p:sp>
      <p:sp>
        <p:nvSpPr>
          <p:cNvPr id="9" name="Espaço Reservado para Texto 2"/>
          <p:cNvSpPr txBox="1">
            <a:spLocks/>
          </p:cNvSpPr>
          <p:nvPr/>
        </p:nvSpPr>
        <p:spPr>
          <a:xfrm>
            <a:off x="5023924" y="4565825"/>
            <a:ext cx="5771895" cy="48424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Fazer todo dia (hábito) – micro hábito</a:t>
            </a:r>
          </a:p>
        </p:txBody>
      </p:sp>
      <p:sp>
        <p:nvSpPr>
          <p:cNvPr id="10" name="Espaço Reservado para Texto 2"/>
          <p:cNvSpPr txBox="1">
            <a:spLocks/>
          </p:cNvSpPr>
          <p:nvPr/>
        </p:nvSpPr>
        <p:spPr>
          <a:xfrm>
            <a:off x="5023924" y="5606843"/>
            <a:ext cx="4923639" cy="85201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Sentar, respirar, divagar, aceitar, retornar amorosamente. </a:t>
            </a:r>
          </a:p>
        </p:txBody>
      </p:sp>
      <p:sp>
        <p:nvSpPr>
          <p:cNvPr id="11" name="Chave Esquerda 10"/>
          <p:cNvSpPr/>
          <p:nvPr/>
        </p:nvSpPr>
        <p:spPr>
          <a:xfrm>
            <a:off x="4689987" y="2130728"/>
            <a:ext cx="333937" cy="1469105"/>
          </a:xfrm>
          <a:prstGeom prst="leftBrac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12" name="Seta: Dobrada 11"/>
          <p:cNvSpPr/>
          <p:nvPr/>
        </p:nvSpPr>
        <p:spPr>
          <a:xfrm>
            <a:off x="1951524" y="2552698"/>
            <a:ext cx="2212257" cy="1047135"/>
          </a:xfrm>
          <a:prstGeom prst="bentArrow">
            <a:avLst>
              <a:gd name="adj1" fmla="val 16549"/>
              <a:gd name="adj2" fmla="val 25000"/>
              <a:gd name="adj3" fmla="val 25000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13" name="Seta: Dobrada 12"/>
          <p:cNvSpPr/>
          <p:nvPr/>
        </p:nvSpPr>
        <p:spPr>
          <a:xfrm flipV="1">
            <a:off x="1951524" y="4430645"/>
            <a:ext cx="2983910" cy="1660438"/>
          </a:xfrm>
          <a:prstGeom prst="bentArrow">
            <a:avLst>
              <a:gd name="adj1" fmla="val 11220"/>
              <a:gd name="adj2" fmla="val 15230"/>
              <a:gd name="adj3" fmla="val 25000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Seta: Dobrada 13"/>
          <p:cNvSpPr/>
          <p:nvPr/>
        </p:nvSpPr>
        <p:spPr>
          <a:xfrm flipV="1">
            <a:off x="2374491" y="4430645"/>
            <a:ext cx="2560943" cy="619420"/>
          </a:xfrm>
          <a:prstGeom prst="bentArrow">
            <a:avLst>
              <a:gd name="adj1" fmla="val 30835"/>
              <a:gd name="adj2" fmla="val 46429"/>
              <a:gd name="adj3" fmla="val 50000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5" name="Imagem 1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2A101F3C-DE0F-4768-89AA-0B4AC044E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6036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omo-expressar-sentimentos-comunicacao-nao-violenta-escola-da-conversa">
            <a:extLst>
              <a:ext uri="{FF2B5EF4-FFF2-40B4-BE49-F238E27FC236}">
                <a16:creationId xmlns:a16="http://schemas.microsoft.com/office/drawing/2014/main" id="{DFD2D6ED-C4D7-40D3-83B8-FF478FD066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7" b="329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FC43251-E33A-4954-868A-43913EBC5E72}"/>
              </a:ext>
            </a:extLst>
          </p:cNvPr>
          <p:cNvSpPr txBox="1">
            <a:spLocks/>
          </p:cNvSpPr>
          <p:nvPr/>
        </p:nvSpPr>
        <p:spPr>
          <a:xfrm>
            <a:off x="285463" y="417658"/>
            <a:ext cx="5810537" cy="71847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Recapitulação expressa:</a:t>
            </a:r>
          </a:p>
        </p:txBody>
      </p:sp>
      <p:sp>
        <p:nvSpPr>
          <p:cNvPr id="4" name="Espaço Reservado para Texto 2">
            <a:extLst>
              <a:ext uri="{FF2B5EF4-FFF2-40B4-BE49-F238E27FC236}">
                <a16:creationId xmlns:a16="http://schemas.microsoft.com/office/drawing/2014/main" id="{10D03DE9-6BBB-4081-B80D-78A853CD35D2}"/>
              </a:ext>
            </a:extLst>
          </p:cNvPr>
          <p:cNvSpPr txBox="1">
            <a:spLocks/>
          </p:cNvSpPr>
          <p:nvPr/>
        </p:nvSpPr>
        <p:spPr>
          <a:xfrm>
            <a:off x="342958" y="1134312"/>
            <a:ext cx="5262281" cy="500626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Comunicação com </a:t>
            </a:r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conexão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</a:t>
            </a:r>
          </a:p>
        </p:txBody>
      </p:sp>
      <p:sp>
        <p:nvSpPr>
          <p:cNvPr id="5" name="Espaço Reservado para Texto 2">
            <a:extLst>
              <a:ext uri="{FF2B5EF4-FFF2-40B4-BE49-F238E27FC236}">
                <a16:creationId xmlns:a16="http://schemas.microsoft.com/office/drawing/2014/main" id="{1C471D2F-62B7-4F43-A753-1C27AF06AA93}"/>
              </a:ext>
            </a:extLst>
          </p:cNvPr>
          <p:cNvSpPr txBox="1">
            <a:spLocks/>
          </p:cNvSpPr>
          <p:nvPr/>
        </p:nvSpPr>
        <p:spPr>
          <a:xfrm>
            <a:off x="496410" y="3334091"/>
            <a:ext cx="3291904" cy="1184414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Comunicação Não Violenta</a:t>
            </a:r>
          </a:p>
        </p:txBody>
      </p:sp>
      <p:sp>
        <p:nvSpPr>
          <p:cNvPr id="6" name="Espaço Reservado para Texto 2">
            <a:extLst>
              <a:ext uri="{FF2B5EF4-FFF2-40B4-BE49-F238E27FC236}">
                <a16:creationId xmlns:a16="http://schemas.microsoft.com/office/drawing/2014/main" id="{5B4FEEFD-6C6F-46C0-9A13-E60696D9EB21}"/>
              </a:ext>
            </a:extLst>
          </p:cNvPr>
          <p:cNvSpPr txBox="1">
            <a:spLocks/>
          </p:cNvSpPr>
          <p:nvPr/>
        </p:nvSpPr>
        <p:spPr>
          <a:xfrm>
            <a:off x="5023924" y="3293997"/>
            <a:ext cx="4136118" cy="500218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Observar sem julgamento.</a:t>
            </a:r>
          </a:p>
        </p:txBody>
      </p:sp>
      <p:sp>
        <p:nvSpPr>
          <p:cNvPr id="7" name="Espaço Reservado para Texto 2">
            <a:extLst>
              <a:ext uri="{FF2B5EF4-FFF2-40B4-BE49-F238E27FC236}">
                <a16:creationId xmlns:a16="http://schemas.microsoft.com/office/drawing/2014/main" id="{95C78369-43A1-47B4-B9C8-89AAE1255CEA}"/>
              </a:ext>
            </a:extLst>
          </p:cNvPr>
          <p:cNvSpPr txBox="1">
            <a:spLocks/>
          </p:cNvSpPr>
          <p:nvPr/>
        </p:nvSpPr>
        <p:spPr>
          <a:xfrm>
            <a:off x="5031688" y="3996475"/>
            <a:ext cx="5475891" cy="534616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Identificar e expressar sentimentos.</a:t>
            </a:r>
          </a:p>
        </p:txBody>
      </p:sp>
      <p:sp>
        <p:nvSpPr>
          <p:cNvPr id="8" name="Espaço Reservado para Texto 2">
            <a:extLst>
              <a:ext uri="{FF2B5EF4-FFF2-40B4-BE49-F238E27FC236}">
                <a16:creationId xmlns:a16="http://schemas.microsoft.com/office/drawing/2014/main" id="{84AE5B6A-5B61-41F3-BC19-3392E7CDBFD1}"/>
              </a:ext>
            </a:extLst>
          </p:cNvPr>
          <p:cNvSpPr txBox="1">
            <a:spLocks/>
          </p:cNvSpPr>
          <p:nvPr/>
        </p:nvSpPr>
        <p:spPr>
          <a:xfrm>
            <a:off x="5031688" y="6200134"/>
            <a:ext cx="5564378" cy="480415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 empatia e compaixão = Presença.</a:t>
            </a:r>
          </a:p>
        </p:txBody>
      </p:sp>
      <p:sp>
        <p:nvSpPr>
          <p:cNvPr id="9" name="Seta: Dobrada 8">
            <a:extLst>
              <a:ext uri="{FF2B5EF4-FFF2-40B4-BE49-F238E27FC236}">
                <a16:creationId xmlns:a16="http://schemas.microsoft.com/office/drawing/2014/main" id="{3895CC58-47A2-40B6-BE0F-D5A0D0513390}"/>
              </a:ext>
            </a:extLst>
          </p:cNvPr>
          <p:cNvSpPr/>
          <p:nvPr/>
        </p:nvSpPr>
        <p:spPr>
          <a:xfrm>
            <a:off x="1951525" y="1943933"/>
            <a:ext cx="2983910" cy="1302013"/>
          </a:xfrm>
          <a:prstGeom prst="bentArrow">
            <a:avLst>
              <a:gd name="adj1" fmla="val 11839"/>
              <a:gd name="adj2" fmla="val 15015"/>
              <a:gd name="adj3" fmla="val 21380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0" name="Seta: Dobrada 9">
            <a:extLst>
              <a:ext uri="{FF2B5EF4-FFF2-40B4-BE49-F238E27FC236}">
                <a16:creationId xmlns:a16="http://schemas.microsoft.com/office/drawing/2014/main" id="{B1A8718B-6525-413A-9406-4729CC029888}"/>
              </a:ext>
            </a:extLst>
          </p:cNvPr>
          <p:cNvSpPr/>
          <p:nvPr/>
        </p:nvSpPr>
        <p:spPr>
          <a:xfrm flipV="1">
            <a:off x="1951524" y="4583044"/>
            <a:ext cx="2983910" cy="2009697"/>
          </a:xfrm>
          <a:prstGeom prst="bentArrow">
            <a:avLst>
              <a:gd name="adj1" fmla="val 11220"/>
              <a:gd name="adj2" fmla="val 10840"/>
              <a:gd name="adj3" fmla="val 18614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1" name="Seta: Dobrada 10">
            <a:extLst>
              <a:ext uri="{FF2B5EF4-FFF2-40B4-BE49-F238E27FC236}">
                <a16:creationId xmlns:a16="http://schemas.microsoft.com/office/drawing/2014/main" id="{F6C1EAAD-C823-4AB5-AA90-5CCF71B55C02}"/>
              </a:ext>
            </a:extLst>
          </p:cNvPr>
          <p:cNvSpPr/>
          <p:nvPr/>
        </p:nvSpPr>
        <p:spPr>
          <a:xfrm flipV="1">
            <a:off x="2374491" y="4583041"/>
            <a:ext cx="2560943" cy="1329348"/>
          </a:xfrm>
          <a:prstGeom prst="bentArrow">
            <a:avLst>
              <a:gd name="adj1" fmla="val 15679"/>
              <a:gd name="adj2" fmla="val 19423"/>
              <a:gd name="adj3" fmla="val 22331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" name="Espaço Reservado para Texto 2">
            <a:extLst>
              <a:ext uri="{FF2B5EF4-FFF2-40B4-BE49-F238E27FC236}">
                <a16:creationId xmlns:a16="http://schemas.microsoft.com/office/drawing/2014/main" id="{E16FAE3E-C0BB-48B6-93BB-024DFEF69F71}"/>
              </a:ext>
            </a:extLst>
          </p:cNvPr>
          <p:cNvSpPr txBox="1">
            <a:spLocks/>
          </p:cNvSpPr>
          <p:nvPr/>
        </p:nvSpPr>
        <p:spPr>
          <a:xfrm>
            <a:off x="5023924" y="4731028"/>
            <a:ext cx="4136120" cy="534616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Entender as necessidades.</a:t>
            </a:r>
          </a:p>
        </p:txBody>
      </p:sp>
      <p:sp>
        <p:nvSpPr>
          <p:cNvPr id="13" name="Espaço Reservado para Texto 2">
            <a:extLst>
              <a:ext uri="{FF2B5EF4-FFF2-40B4-BE49-F238E27FC236}">
                <a16:creationId xmlns:a16="http://schemas.microsoft.com/office/drawing/2014/main" id="{FEF74411-BF43-4DF9-ADD2-2729DE9EF91F}"/>
              </a:ext>
            </a:extLst>
          </p:cNvPr>
          <p:cNvSpPr txBox="1">
            <a:spLocks/>
          </p:cNvSpPr>
          <p:nvPr/>
        </p:nvSpPr>
        <p:spPr>
          <a:xfrm>
            <a:off x="5031688" y="5465581"/>
            <a:ext cx="2983910" cy="534616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Pedir com clareza.</a:t>
            </a:r>
          </a:p>
        </p:txBody>
      </p:sp>
      <p:sp>
        <p:nvSpPr>
          <p:cNvPr id="14" name="Seta: Dobrada 13">
            <a:extLst>
              <a:ext uri="{FF2B5EF4-FFF2-40B4-BE49-F238E27FC236}">
                <a16:creationId xmlns:a16="http://schemas.microsoft.com/office/drawing/2014/main" id="{09E52919-E41D-4A86-836B-FE47965D7137}"/>
              </a:ext>
            </a:extLst>
          </p:cNvPr>
          <p:cNvSpPr/>
          <p:nvPr/>
        </p:nvSpPr>
        <p:spPr>
          <a:xfrm flipV="1">
            <a:off x="2797458" y="4560039"/>
            <a:ext cx="2137977" cy="566516"/>
          </a:xfrm>
          <a:prstGeom prst="bentArrow">
            <a:avLst>
              <a:gd name="adj1" fmla="val 35194"/>
              <a:gd name="adj2" fmla="val 34904"/>
              <a:gd name="adj3" fmla="val 50000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6" name="Espaço Reservado para Texto 2">
            <a:extLst>
              <a:ext uri="{FF2B5EF4-FFF2-40B4-BE49-F238E27FC236}">
                <a16:creationId xmlns:a16="http://schemas.microsoft.com/office/drawing/2014/main" id="{43E5BB60-AB90-45B1-A489-7AF95F38F3DB}"/>
              </a:ext>
            </a:extLst>
          </p:cNvPr>
          <p:cNvSpPr txBox="1">
            <a:spLocks/>
          </p:cNvSpPr>
          <p:nvPr/>
        </p:nvSpPr>
        <p:spPr>
          <a:xfrm>
            <a:off x="5031687" y="2599559"/>
            <a:ext cx="5810537" cy="500218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Autoconexão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honestidade e empatia.</a:t>
            </a:r>
          </a:p>
        </p:txBody>
      </p:sp>
      <p:sp>
        <p:nvSpPr>
          <p:cNvPr id="17" name="Seta: Dobrada 16">
            <a:extLst>
              <a:ext uri="{FF2B5EF4-FFF2-40B4-BE49-F238E27FC236}">
                <a16:creationId xmlns:a16="http://schemas.microsoft.com/office/drawing/2014/main" id="{2509CBF0-9143-42E7-822C-94CB04E4723A}"/>
              </a:ext>
            </a:extLst>
          </p:cNvPr>
          <p:cNvSpPr/>
          <p:nvPr/>
        </p:nvSpPr>
        <p:spPr>
          <a:xfrm>
            <a:off x="2514600" y="2599558"/>
            <a:ext cx="2420834" cy="663725"/>
          </a:xfrm>
          <a:prstGeom prst="bentArrow">
            <a:avLst>
              <a:gd name="adj1" fmla="val 25893"/>
              <a:gd name="adj2" fmla="val 34435"/>
              <a:gd name="adj3" fmla="val 35066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8" name="Seta: para a Direita 17">
            <a:extLst>
              <a:ext uri="{FF2B5EF4-FFF2-40B4-BE49-F238E27FC236}">
                <a16:creationId xmlns:a16="http://schemas.microsoft.com/office/drawing/2014/main" id="{55F0ADDA-7767-4744-8630-544B47076512}"/>
              </a:ext>
            </a:extLst>
          </p:cNvPr>
          <p:cNvSpPr/>
          <p:nvPr/>
        </p:nvSpPr>
        <p:spPr>
          <a:xfrm rot="20959863">
            <a:off x="3894489" y="3544106"/>
            <a:ext cx="1068988" cy="29087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spaço Reservado para Texto 2">
            <a:extLst>
              <a:ext uri="{FF2B5EF4-FFF2-40B4-BE49-F238E27FC236}">
                <a16:creationId xmlns:a16="http://schemas.microsoft.com/office/drawing/2014/main" id="{493C79AD-9266-4E1D-82D0-DA2A38D2926E}"/>
              </a:ext>
            </a:extLst>
          </p:cNvPr>
          <p:cNvSpPr txBox="1">
            <a:spLocks/>
          </p:cNvSpPr>
          <p:nvPr/>
        </p:nvSpPr>
        <p:spPr>
          <a:xfrm>
            <a:off x="5026875" y="1898818"/>
            <a:ext cx="6098325" cy="500218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Afetividade e aprendizagem / motivação.</a:t>
            </a:r>
          </a:p>
        </p:txBody>
      </p:sp>
      <p:sp>
        <p:nvSpPr>
          <p:cNvPr id="21" name="Seta: para a Direita 20">
            <a:extLst>
              <a:ext uri="{FF2B5EF4-FFF2-40B4-BE49-F238E27FC236}">
                <a16:creationId xmlns:a16="http://schemas.microsoft.com/office/drawing/2014/main" id="{5E71C33C-D198-4BE1-BBAA-7DC30096820C}"/>
              </a:ext>
            </a:extLst>
          </p:cNvPr>
          <p:cNvSpPr/>
          <p:nvPr/>
        </p:nvSpPr>
        <p:spPr>
          <a:xfrm rot="600971">
            <a:off x="3916406" y="4017044"/>
            <a:ext cx="1068988" cy="29087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19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995A7018-BF78-4741-9D2C-43E3262DA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6221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3781295" y="6117349"/>
            <a:ext cx="46294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/>
              <a:t>Situação: caminhar na rua.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896074" y="4236949"/>
            <a:ext cx="27193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O que você sentiu?</a:t>
            </a:r>
          </a:p>
          <a:p>
            <a:endParaRPr lang="pt-BR" sz="2400" dirty="0"/>
          </a:p>
          <a:p>
            <a:r>
              <a:rPr lang="pt-BR" sz="2400" dirty="0"/>
              <a:t>O que você pensou?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154013" y="8191"/>
            <a:ext cx="2190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2. O que é otimismo?</a:t>
            </a:r>
          </a:p>
        </p:txBody>
      </p:sp>
      <p:pic>
        <p:nvPicPr>
          <p:cNvPr id="1026" name="Picture 2" descr="Resultado de imagem para rua goiÃ¢nia">
            <a:extLst>
              <a:ext uri="{FF2B5EF4-FFF2-40B4-BE49-F238E27FC236}">
                <a16:creationId xmlns:a16="http://schemas.microsoft.com/office/drawing/2014/main" id="{B80BD2C2-25F3-413E-8F1A-A335121FB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913"/>
          <a:stretch/>
        </p:blipFill>
        <p:spPr bwMode="auto">
          <a:xfrm>
            <a:off x="0" y="0"/>
            <a:ext cx="12192000" cy="684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40E15A5-9560-48A1-8014-12E0B2FF8D34}"/>
              </a:ext>
            </a:extLst>
          </p:cNvPr>
          <p:cNvSpPr txBox="1"/>
          <p:nvPr/>
        </p:nvSpPr>
        <p:spPr>
          <a:xfrm>
            <a:off x="3633811" y="232742"/>
            <a:ext cx="46294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Situação: caminhar na rua.</a:t>
            </a:r>
          </a:p>
        </p:txBody>
      </p:sp>
      <p:pic>
        <p:nvPicPr>
          <p:cNvPr id="10" name="Imagem 9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D7C16683-65CC-4A77-A5BC-0729CE1E5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3266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Resultado de imagem para rua goiÃ¢nia">
            <a:extLst>
              <a:ext uri="{FF2B5EF4-FFF2-40B4-BE49-F238E27FC236}">
                <a16:creationId xmlns:a16="http://schemas.microsoft.com/office/drawing/2014/main" id="{7B00B03E-6E42-468F-B44C-67E6F06CA7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913"/>
          <a:stretch/>
        </p:blipFill>
        <p:spPr bwMode="auto">
          <a:xfrm>
            <a:off x="0" y="0"/>
            <a:ext cx="12192000" cy="684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3633811" y="232742"/>
            <a:ext cx="46294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Situação: caminhar na rua.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588848" y="1285260"/>
            <a:ext cx="2719334" cy="1200329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O que você sentiu?</a:t>
            </a:r>
          </a:p>
          <a:p>
            <a:pPr algn="ctr"/>
            <a:endParaRPr lang="pt-BR" sz="2400" dirty="0">
              <a:solidFill>
                <a:schemeClr val="bg1"/>
              </a:solidFill>
            </a:endParaRPr>
          </a:p>
          <a:p>
            <a:pPr algn="ctr"/>
            <a:r>
              <a:rPr lang="pt-BR" sz="2400" dirty="0">
                <a:solidFill>
                  <a:schemeClr val="bg1"/>
                </a:solidFill>
              </a:rPr>
              <a:t>O que você pensou?</a:t>
            </a:r>
          </a:p>
        </p:txBody>
      </p:sp>
      <p:pic>
        <p:nvPicPr>
          <p:cNvPr id="5" name="Imagem 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3F7FEA26-29E5-4FC0-B94E-F3CF5B4B3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1446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Resultado de imagem para children breath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2" t="9055" b="14001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280862" y="2828835"/>
            <a:ext cx="4375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latin typeface="+mn-lt"/>
              </a:rPr>
              <a:t>Vamos praticar Atenção Plena?</a:t>
            </a:r>
          </a:p>
        </p:txBody>
      </p:sp>
      <p:pic>
        <p:nvPicPr>
          <p:cNvPr id="5" name="Imagem 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641FE977-54FF-447E-A195-5CFA9BAD1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7567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Resultado de imagem para criança feliz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7" r="13969"/>
          <a:stretch/>
        </p:blipFill>
        <p:spPr bwMode="auto">
          <a:xfrm>
            <a:off x="0" y="-750"/>
            <a:ext cx="12192000" cy="684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18490" y="2090172"/>
            <a:ext cx="412305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Otimismo</a:t>
            </a:r>
          </a:p>
          <a:p>
            <a:pPr algn="ctr"/>
            <a:endParaRPr lang="pt-BR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1. </a:t>
            </a: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que ser otimista?</a:t>
            </a:r>
            <a:endParaRPr lang="pt-B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2. </a:t>
            </a: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que é otimismo?</a:t>
            </a:r>
            <a:endParaRPr lang="pt-B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3. Como ser otimista?</a:t>
            </a:r>
          </a:p>
        </p:txBody>
      </p:sp>
      <p:pic>
        <p:nvPicPr>
          <p:cNvPr id="5" name="Imagem 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43B240BB-0236-4A5E-98D2-78A40B477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8297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67774" y="1183388"/>
            <a:ext cx="29482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/>
              <a:t>Otimismo não é: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67774" y="2072770"/>
            <a:ext cx="42824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pt-BR" sz="2400" dirty="0"/>
              <a:t>Achar que o mundo é perfeito</a:t>
            </a:r>
          </a:p>
          <a:p>
            <a:pPr marL="342900" indent="-342900">
              <a:buFontTx/>
              <a:buChar char="-"/>
            </a:pPr>
            <a:r>
              <a:rPr lang="pt-BR" sz="2400" dirty="0"/>
              <a:t>Viver em um mundo paralelo</a:t>
            </a:r>
          </a:p>
          <a:p>
            <a:pPr marL="342900" indent="-342900">
              <a:buFontTx/>
              <a:buChar char="-"/>
            </a:pPr>
            <a:r>
              <a:rPr lang="pt-BR" sz="2400" dirty="0"/>
              <a:t>Ignorar problemas e injustiças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4AE2DDF-D0A1-4742-A952-4516EA313BA3}"/>
              </a:ext>
            </a:extLst>
          </p:cNvPr>
          <p:cNvSpPr txBox="1"/>
          <p:nvPr/>
        </p:nvSpPr>
        <p:spPr>
          <a:xfrm>
            <a:off x="1387934" y="4087421"/>
            <a:ext cx="9834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/>
              <a:t>Otimismo é uma forma de se posicionar perante o mundo.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0DC931F-EAD8-4DAB-99F8-99849AF1EA5E}"/>
              </a:ext>
            </a:extLst>
          </p:cNvPr>
          <p:cNvSpPr txBox="1"/>
          <p:nvPr/>
        </p:nvSpPr>
        <p:spPr>
          <a:xfrm>
            <a:off x="3344036" y="5500328"/>
            <a:ext cx="771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/>
              <a:t>Ajuda enfrentarmos os desafios e problemas.</a:t>
            </a:r>
          </a:p>
        </p:txBody>
      </p:sp>
      <p:sp>
        <p:nvSpPr>
          <p:cNvPr id="2" name="Seta: Dobrada 1">
            <a:extLst>
              <a:ext uri="{FF2B5EF4-FFF2-40B4-BE49-F238E27FC236}">
                <a16:creationId xmlns:a16="http://schemas.microsoft.com/office/drawing/2014/main" id="{E39BC9CE-2829-4F01-9819-A1E80E2CD804}"/>
              </a:ext>
            </a:extLst>
          </p:cNvPr>
          <p:cNvSpPr/>
          <p:nvPr/>
        </p:nvSpPr>
        <p:spPr>
          <a:xfrm flipV="1">
            <a:off x="1854152" y="4727448"/>
            <a:ext cx="1361865" cy="1309551"/>
          </a:xfrm>
          <a:prstGeom prst="bentArrow">
            <a:avLst>
              <a:gd name="adj1" fmla="val 14158"/>
              <a:gd name="adj2" fmla="val 21058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26" name="Picture 2" descr="Resultado de imagem para alice no paÃ­s das maravilhas">
            <a:extLst>
              <a:ext uri="{FF2B5EF4-FFF2-40B4-BE49-F238E27FC236}">
                <a16:creationId xmlns:a16="http://schemas.microsoft.com/office/drawing/2014/main" id="{63D76D88-1A04-45E7-895C-B3C96C8D3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617" y="0"/>
            <a:ext cx="7546384" cy="371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inal de Multiplicação 2">
            <a:extLst>
              <a:ext uri="{FF2B5EF4-FFF2-40B4-BE49-F238E27FC236}">
                <a16:creationId xmlns:a16="http://schemas.microsoft.com/office/drawing/2014/main" id="{50CA00C5-7FFA-460B-B5CC-03E94A5879CA}"/>
              </a:ext>
            </a:extLst>
          </p:cNvPr>
          <p:cNvSpPr/>
          <p:nvPr/>
        </p:nvSpPr>
        <p:spPr>
          <a:xfrm>
            <a:off x="6978809" y="418297"/>
            <a:ext cx="2880000" cy="2880000"/>
          </a:xfrm>
          <a:prstGeom prst="mathMultiply">
            <a:avLst>
              <a:gd name="adj1" fmla="val 11495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9" name="Imagem 8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DC0D18E4-601A-4363-8C2E-1CC08AE81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7961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ao ar livre, céu, nuvens, natureza&#10;&#10;Descrição gerada com muito alta confiança">
            <a:extLst>
              <a:ext uri="{FF2B5EF4-FFF2-40B4-BE49-F238E27FC236}">
                <a16:creationId xmlns:a16="http://schemas.microsoft.com/office/drawing/2014/main" id="{016A0D95-16B7-475E-B127-7582C1B3DF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45"/>
          <a:stretch/>
        </p:blipFill>
        <p:spPr>
          <a:xfrm>
            <a:off x="-1" y="0"/>
            <a:ext cx="12191999" cy="6864557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9001" y="8191"/>
            <a:ext cx="23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1. Por que ser otimista?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42245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/>
              <a:t>Otimistas vivem mais e melhor!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/>
          <a:srcRect l="33432" t="28460" r="34661" b="41239"/>
          <a:stretch/>
        </p:blipFill>
        <p:spPr>
          <a:xfrm>
            <a:off x="7640930" y="1429677"/>
            <a:ext cx="3890076" cy="207704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/>
          <a:srcRect l="6229" t="29449" r="32246" b="56878"/>
          <a:stretch/>
        </p:blipFill>
        <p:spPr>
          <a:xfrm>
            <a:off x="252036" y="2142288"/>
            <a:ext cx="6505023" cy="81278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6"/>
          <a:srcRect l="6228" t="29449" r="39366" b="55116"/>
          <a:stretch/>
        </p:blipFill>
        <p:spPr>
          <a:xfrm>
            <a:off x="6254456" y="5101522"/>
            <a:ext cx="5719641" cy="91227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7"/>
          <a:srcRect l="22500" t="46778" r="30335" b="22589"/>
          <a:stretch/>
        </p:blipFill>
        <p:spPr>
          <a:xfrm>
            <a:off x="252036" y="3902927"/>
            <a:ext cx="5750383" cy="2099811"/>
          </a:xfrm>
          <a:prstGeom prst="rect">
            <a:avLst/>
          </a:prstGeom>
        </p:spPr>
      </p:pic>
      <p:pic>
        <p:nvPicPr>
          <p:cNvPr id="11" name="Imagem 10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E8CD0568-2588-40A6-8707-B06A913A06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0563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Uma imagem contendo ao ar livre, céu, nuvens, natureza&#10;&#10;Descrição gerada com muito alta confiança">
            <a:extLst>
              <a:ext uri="{FF2B5EF4-FFF2-40B4-BE49-F238E27FC236}">
                <a16:creationId xmlns:a16="http://schemas.microsoft.com/office/drawing/2014/main" id="{4E0CD7B3-5009-404C-8B36-3BA8829147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45"/>
          <a:stretch/>
        </p:blipFill>
        <p:spPr>
          <a:xfrm>
            <a:off x="-1" y="0"/>
            <a:ext cx="12191999" cy="6864557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839584F9-ED40-4923-8736-995627E4520E}"/>
              </a:ext>
            </a:extLst>
          </p:cNvPr>
          <p:cNvSpPr txBox="1"/>
          <p:nvPr/>
        </p:nvSpPr>
        <p:spPr>
          <a:xfrm>
            <a:off x="0" y="18633"/>
            <a:ext cx="2190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2. O que é otimismo?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E4FF056-D9A8-487A-8EBC-2112E9B59439}"/>
              </a:ext>
            </a:extLst>
          </p:cNvPr>
          <p:cNvSpPr txBox="1"/>
          <p:nvPr/>
        </p:nvSpPr>
        <p:spPr>
          <a:xfrm>
            <a:off x="895641" y="2979930"/>
            <a:ext cx="1677062" cy="461665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ABC = EIC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D7FC29A-6058-4AEF-B0B6-49CFC286649D}"/>
              </a:ext>
            </a:extLst>
          </p:cNvPr>
          <p:cNvSpPr txBox="1"/>
          <p:nvPr/>
        </p:nvSpPr>
        <p:spPr>
          <a:xfrm>
            <a:off x="154813" y="2510396"/>
            <a:ext cx="5175135" cy="461665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passos para entendermos o otimismo: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D287A23-C552-48D0-AB1C-37EA998A0051}"/>
              </a:ext>
            </a:extLst>
          </p:cNvPr>
          <p:cNvSpPr txBox="1"/>
          <p:nvPr/>
        </p:nvSpPr>
        <p:spPr>
          <a:xfrm>
            <a:off x="902195" y="3441595"/>
            <a:ext cx="2556662" cy="461665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Estilo explicativo</a:t>
            </a:r>
          </a:p>
        </p:txBody>
      </p:sp>
      <p:pic>
        <p:nvPicPr>
          <p:cNvPr id="7" name="Imagem 6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2A1ED091-1FB9-4E37-A6FC-961D70A50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9071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 descr="Uma imagem contendo ao ar livre, céu, nuvens, natureza&#10;&#10;Descrição gerada com muito alta confiança">
            <a:extLst>
              <a:ext uri="{FF2B5EF4-FFF2-40B4-BE49-F238E27FC236}">
                <a16:creationId xmlns:a16="http://schemas.microsoft.com/office/drawing/2014/main" id="{70EE961A-46C0-4A9F-9D92-B06BA95F1D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45"/>
          <a:stretch/>
        </p:blipFill>
        <p:spPr>
          <a:xfrm>
            <a:off x="-1" y="0"/>
            <a:ext cx="12191999" cy="6864557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895641" y="2979930"/>
            <a:ext cx="1677062" cy="461665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ABC = EIC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54813" y="2510396"/>
            <a:ext cx="5175135" cy="461665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passos para entendermos o otimismo: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902195" y="3441595"/>
            <a:ext cx="2556662" cy="461665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Estilo explicativo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18633"/>
            <a:ext cx="2190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2. O que é otimismo?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BE7BD7A-52F8-474F-91F3-711A896BC29D}"/>
              </a:ext>
            </a:extLst>
          </p:cNvPr>
          <p:cNvSpPr txBox="1"/>
          <p:nvPr/>
        </p:nvSpPr>
        <p:spPr>
          <a:xfrm>
            <a:off x="6384366" y="1905840"/>
            <a:ext cx="2805575" cy="286232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Evento</a:t>
            </a:r>
          </a:p>
          <a:p>
            <a:pPr algn="ctr"/>
            <a:endParaRPr lang="pt-BR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Interpretação</a:t>
            </a:r>
          </a:p>
          <a:p>
            <a:pPr algn="ctr"/>
            <a:endParaRPr lang="pt-BR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Consequência</a:t>
            </a:r>
          </a:p>
        </p:txBody>
      </p:sp>
      <p:sp>
        <p:nvSpPr>
          <p:cNvPr id="11" name="Chave Esquerda 10">
            <a:extLst>
              <a:ext uri="{FF2B5EF4-FFF2-40B4-BE49-F238E27FC236}">
                <a16:creationId xmlns:a16="http://schemas.microsoft.com/office/drawing/2014/main" id="{F53985F3-7D33-4A16-8320-54D4863CFE02}"/>
              </a:ext>
            </a:extLst>
          </p:cNvPr>
          <p:cNvSpPr/>
          <p:nvPr/>
        </p:nvSpPr>
        <p:spPr>
          <a:xfrm>
            <a:off x="5484760" y="1637149"/>
            <a:ext cx="693174" cy="3200400"/>
          </a:xfrm>
          <a:prstGeom prst="leftBrac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12" name="Seta: Curva para a Esquerda 11">
            <a:extLst>
              <a:ext uri="{FF2B5EF4-FFF2-40B4-BE49-F238E27FC236}">
                <a16:creationId xmlns:a16="http://schemas.microsoft.com/office/drawing/2014/main" id="{4D82426D-1FB3-4128-89AC-8CC2E53794CD}"/>
              </a:ext>
            </a:extLst>
          </p:cNvPr>
          <p:cNvSpPr/>
          <p:nvPr/>
        </p:nvSpPr>
        <p:spPr>
          <a:xfrm>
            <a:off x="9065376" y="2110572"/>
            <a:ext cx="661984" cy="1237311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3" name="Seta: Curva para a Esquerda 12">
            <a:extLst>
              <a:ext uri="{FF2B5EF4-FFF2-40B4-BE49-F238E27FC236}">
                <a16:creationId xmlns:a16="http://schemas.microsoft.com/office/drawing/2014/main" id="{7FB04B10-F47D-4E2D-8746-71C7A6F95B1A}"/>
              </a:ext>
            </a:extLst>
          </p:cNvPr>
          <p:cNvSpPr/>
          <p:nvPr/>
        </p:nvSpPr>
        <p:spPr>
          <a:xfrm>
            <a:off x="9173532" y="3347883"/>
            <a:ext cx="661984" cy="1247075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4" name="Seta: Curva para a Esquerda 13">
            <a:extLst>
              <a:ext uri="{FF2B5EF4-FFF2-40B4-BE49-F238E27FC236}">
                <a16:creationId xmlns:a16="http://schemas.microsoft.com/office/drawing/2014/main" id="{3F27C12B-2A9B-475E-B250-86E7236EFF65}"/>
              </a:ext>
            </a:extLst>
          </p:cNvPr>
          <p:cNvSpPr/>
          <p:nvPr/>
        </p:nvSpPr>
        <p:spPr>
          <a:xfrm>
            <a:off x="10545132" y="2129786"/>
            <a:ext cx="929114" cy="2445959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5" name="Símbolo de &quot;Não Permitido&quot; 14">
            <a:extLst>
              <a:ext uri="{FF2B5EF4-FFF2-40B4-BE49-F238E27FC236}">
                <a16:creationId xmlns:a16="http://schemas.microsoft.com/office/drawing/2014/main" id="{C2A46A25-3171-4090-9D78-2EF5EE6066A9}"/>
              </a:ext>
            </a:extLst>
          </p:cNvPr>
          <p:cNvSpPr/>
          <p:nvPr/>
        </p:nvSpPr>
        <p:spPr>
          <a:xfrm>
            <a:off x="9910919" y="1898954"/>
            <a:ext cx="1960033" cy="2938595"/>
          </a:xfrm>
          <a:prstGeom prst="noSmoking">
            <a:avLst>
              <a:gd name="adj" fmla="val 10634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0E693E4-896A-47A2-B1E9-1C1FD0CE505C}"/>
              </a:ext>
            </a:extLst>
          </p:cNvPr>
          <p:cNvSpPr txBox="1"/>
          <p:nvPr/>
        </p:nvSpPr>
        <p:spPr>
          <a:xfrm>
            <a:off x="-2" y="484399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Otimismo</a:t>
            </a:r>
          </a:p>
        </p:txBody>
      </p:sp>
      <p:pic>
        <p:nvPicPr>
          <p:cNvPr id="18" name="Imagem 17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3A74BB50-1AA1-4BC9-AED4-E74DE0B77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6347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3F9A0F-1C11-4229-8F14-4A04126431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3B2E6E9-B9CF-450C-85C4-2C54FFECE0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19A4A72-567D-47DA-AA51-7B6C215F1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11D68-9B9E-4B46-BE13-B51B4698DC95}" type="slidenum">
              <a:rPr lang="pt-BR" smtClean="0"/>
              <a:t>2</a:t>
            </a:fld>
            <a:endParaRPr lang="pt-BR"/>
          </a:p>
        </p:txBody>
      </p:sp>
      <p:pic>
        <p:nvPicPr>
          <p:cNvPr id="8" name="Imagem 7" descr="Uma imagem contendo céu, ao ar livre, pessoa, mulher&#10;&#10;Descrição gerada com muito alta confiança">
            <a:extLst>
              <a:ext uri="{FF2B5EF4-FFF2-40B4-BE49-F238E27FC236}">
                <a16:creationId xmlns:a16="http://schemas.microsoft.com/office/drawing/2014/main" id="{EB9DC87B-91BD-4D4B-945F-35A6AFDFFB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ítulo 2">
            <a:extLst>
              <a:ext uri="{FF2B5EF4-FFF2-40B4-BE49-F238E27FC236}">
                <a16:creationId xmlns:a16="http://schemas.microsoft.com/office/drawing/2014/main" id="{C5B0A64C-E9BF-4F0F-BF17-2FDD62B1BB7F}"/>
              </a:ext>
            </a:extLst>
          </p:cNvPr>
          <p:cNvSpPr txBox="1">
            <a:spLocks/>
          </p:cNvSpPr>
          <p:nvPr/>
        </p:nvSpPr>
        <p:spPr>
          <a:xfrm>
            <a:off x="149628" y="16625"/>
            <a:ext cx="11737572" cy="911228"/>
          </a:xfrm>
        </p:spPr>
        <p:txBody>
          <a:bodyPr vert="horz" lIns="91440" tIns="45720" rIns="91440" bIns="45720" rtlCol="0" anchor="ctr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eaLnBrk="1" hangingPunct="1"/>
            <a:r>
              <a:rPr lang="en-US" sz="2400" dirty="0" err="1"/>
              <a:t>Nós</a:t>
            </a:r>
            <a:r>
              <a:rPr lang="en-US" sz="2400" dirty="0"/>
              <a:t> </a:t>
            </a:r>
            <a:r>
              <a:rPr lang="en-US" sz="2400" dirty="0" err="1"/>
              <a:t>estamos</a:t>
            </a:r>
            <a:r>
              <a:rPr lang="en-US" sz="2400" dirty="0"/>
              <a:t> </a:t>
            </a:r>
            <a:r>
              <a:rPr lang="en-US" sz="2400" dirty="0" err="1"/>
              <a:t>aqui</a:t>
            </a:r>
            <a:r>
              <a:rPr lang="en-US" sz="2400" dirty="0"/>
              <a:t> para p</a:t>
            </a:r>
            <a:r>
              <a:rPr lang="pt-BR" sz="2400" dirty="0" err="1"/>
              <a:t>ossibilitar</a:t>
            </a:r>
            <a:r>
              <a:rPr lang="pt-BR" sz="2400" dirty="0"/>
              <a:t> que todos possamos atingir o máximo de nossas potencialidades para </a:t>
            </a:r>
            <a:r>
              <a:rPr lang="pt-BR" sz="2400" dirty="0" err="1"/>
              <a:t>construírmos</a:t>
            </a:r>
            <a:r>
              <a:rPr lang="pt-BR" sz="2400" dirty="0"/>
              <a:t> um mundo melhor com uma cultura de paz e compaixão</a:t>
            </a:r>
            <a:r>
              <a:rPr lang="en-US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07581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Uma imagem contendo ao ar livre, céu, nuvens, natureza&#10;&#10;Descrição gerada com muito alta confiança">
            <a:extLst>
              <a:ext uri="{FF2B5EF4-FFF2-40B4-BE49-F238E27FC236}">
                <a16:creationId xmlns:a16="http://schemas.microsoft.com/office/drawing/2014/main" id="{13D6C767-0356-4537-9D79-81ACF9EDDD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45"/>
          <a:stretch/>
        </p:blipFill>
        <p:spPr>
          <a:xfrm>
            <a:off x="-1" y="0"/>
            <a:ext cx="12191999" cy="686455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38433" y="3019766"/>
            <a:ext cx="1798890" cy="461665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ABC = EOC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932101" y="2127213"/>
            <a:ext cx="2223686" cy="2246769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Evento</a:t>
            </a:r>
          </a:p>
          <a:p>
            <a:pPr algn="ctr"/>
            <a:endParaRPr lang="pt-B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Interpretação</a:t>
            </a:r>
          </a:p>
          <a:p>
            <a:pPr algn="ctr"/>
            <a:endParaRPr lang="pt-B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Consequência</a:t>
            </a:r>
          </a:p>
        </p:txBody>
      </p:sp>
      <p:sp>
        <p:nvSpPr>
          <p:cNvPr id="8" name="Chave Esquerda 7"/>
          <p:cNvSpPr/>
          <p:nvPr/>
        </p:nvSpPr>
        <p:spPr>
          <a:xfrm>
            <a:off x="2323106" y="2068856"/>
            <a:ext cx="693174" cy="2332666"/>
          </a:xfrm>
          <a:prstGeom prst="lef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6084887" y="2373434"/>
            <a:ext cx="5698210" cy="1754326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Evento: Bateu o carro</a:t>
            </a:r>
          </a:p>
          <a:p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Interpretação: Ninguém sabe dirigir nessa cidade, acabou o respeito pelo próximo!</a:t>
            </a:r>
          </a:p>
          <a:p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Consequência: Raiva, péssimo dia.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235782" y="5216077"/>
            <a:ext cx="5698210" cy="1200329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Evento: Despertador não tocou e acordei atrasado.</a:t>
            </a:r>
          </a:p>
          <a:p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Evento: Fiz um jantar especial e minha esposa/meu marido nem percebeu.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7D5B8C9-4AEF-4BA9-9B97-7592B698D07F}"/>
              </a:ext>
            </a:extLst>
          </p:cNvPr>
          <p:cNvSpPr txBox="1"/>
          <p:nvPr/>
        </p:nvSpPr>
        <p:spPr>
          <a:xfrm>
            <a:off x="0" y="18633"/>
            <a:ext cx="2190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2. O que é otimismo?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9AE6102-1749-4F49-85BC-1230C2049E40}"/>
              </a:ext>
            </a:extLst>
          </p:cNvPr>
          <p:cNvSpPr txBox="1"/>
          <p:nvPr/>
        </p:nvSpPr>
        <p:spPr>
          <a:xfrm>
            <a:off x="-2" y="484399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Otimismo</a:t>
            </a:r>
          </a:p>
        </p:txBody>
      </p:sp>
      <p:pic>
        <p:nvPicPr>
          <p:cNvPr id="12" name="Imagem 11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5B24518E-E952-48DB-8BC8-E1ECC818D2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20061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Uma imagem contendo ao ar livre, céu, nuvens, natureza&#10;&#10;Descrição gerada com muito alta confiança">
            <a:extLst>
              <a:ext uri="{FF2B5EF4-FFF2-40B4-BE49-F238E27FC236}">
                <a16:creationId xmlns:a16="http://schemas.microsoft.com/office/drawing/2014/main" id="{13D6C767-0356-4537-9D79-81ACF9EDDD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45"/>
          <a:stretch/>
        </p:blipFill>
        <p:spPr>
          <a:xfrm>
            <a:off x="-1" y="0"/>
            <a:ext cx="12191999" cy="686455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38433" y="3019766"/>
            <a:ext cx="1798890" cy="461665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ABC = EOC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932101" y="2127213"/>
            <a:ext cx="2223686" cy="2246769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Evento</a:t>
            </a:r>
          </a:p>
          <a:p>
            <a:pPr algn="ctr"/>
            <a:endParaRPr lang="pt-B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Interpretação</a:t>
            </a:r>
          </a:p>
          <a:p>
            <a:pPr algn="ctr"/>
            <a:endParaRPr lang="pt-B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Consequência</a:t>
            </a:r>
          </a:p>
        </p:txBody>
      </p:sp>
      <p:sp>
        <p:nvSpPr>
          <p:cNvPr id="8" name="Chave Esquerda 7"/>
          <p:cNvSpPr/>
          <p:nvPr/>
        </p:nvSpPr>
        <p:spPr>
          <a:xfrm>
            <a:off x="2323106" y="2068856"/>
            <a:ext cx="693174" cy="2332666"/>
          </a:xfrm>
          <a:prstGeom prst="lef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6084887" y="2373434"/>
            <a:ext cx="5698210" cy="1754326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Evento: Bateu o carro</a:t>
            </a:r>
          </a:p>
          <a:p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Interpretação: Ninguém sabe dirigir nessa cidade, acabou o respeito pelo próximo!</a:t>
            </a:r>
          </a:p>
          <a:p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Consequência: Raiva, péssimo dia.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235782" y="5216077"/>
            <a:ext cx="5698210" cy="646331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Evento: Situação do início do Encontro – encontrou alguém na rua.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7D5B8C9-4AEF-4BA9-9B97-7592B698D07F}"/>
              </a:ext>
            </a:extLst>
          </p:cNvPr>
          <p:cNvSpPr txBox="1"/>
          <p:nvPr/>
        </p:nvSpPr>
        <p:spPr>
          <a:xfrm>
            <a:off x="0" y="18633"/>
            <a:ext cx="2190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2. O que é otimismo?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9AE6102-1749-4F49-85BC-1230C2049E40}"/>
              </a:ext>
            </a:extLst>
          </p:cNvPr>
          <p:cNvSpPr txBox="1"/>
          <p:nvPr/>
        </p:nvSpPr>
        <p:spPr>
          <a:xfrm>
            <a:off x="-2" y="484399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Otimismo</a:t>
            </a:r>
          </a:p>
        </p:txBody>
      </p:sp>
      <p:pic>
        <p:nvPicPr>
          <p:cNvPr id="12" name="Imagem 11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EDA82322-D05D-4998-846E-FACFDA280C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729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Uma imagem contendo ao ar livre, céu, nuvens, natureza&#10;&#10;Descrição gerada com muito alta confiança">
            <a:extLst>
              <a:ext uri="{FF2B5EF4-FFF2-40B4-BE49-F238E27FC236}">
                <a16:creationId xmlns:a16="http://schemas.microsoft.com/office/drawing/2014/main" id="{BCDC9ED0-0B0D-4861-98B6-40CCE8FDE4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45"/>
          <a:stretch/>
        </p:blipFill>
        <p:spPr>
          <a:xfrm>
            <a:off x="-1" y="0"/>
            <a:ext cx="12191999" cy="686455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75513" y="1838023"/>
            <a:ext cx="2556662" cy="461665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Estilo explicativo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296913" y="2246503"/>
            <a:ext cx="5698210" cy="461665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Opinião: Abrangência e Permanência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003001" y="2869959"/>
            <a:ext cx="3792833" cy="92333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Otimista</a:t>
            </a:r>
          </a:p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Ruins: causa temporária e específica</a:t>
            </a:r>
          </a:p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Bons: causa permanente e abrangente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6476679" y="2869959"/>
            <a:ext cx="3845733" cy="92333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Pessimista</a:t>
            </a:r>
          </a:p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Ruins: causa permanente e abrangente</a:t>
            </a:r>
          </a:p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Bons: causa temporária e específica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241F983-22DD-4AB8-83A5-07FA7C30BB10}"/>
              </a:ext>
            </a:extLst>
          </p:cNvPr>
          <p:cNvSpPr txBox="1"/>
          <p:nvPr/>
        </p:nvSpPr>
        <p:spPr>
          <a:xfrm>
            <a:off x="-2" y="484399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Otimismo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664E490A-30CC-450C-99CA-A0881002D883}"/>
              </a:ext>
            </a:extLst>
          </p:cNvPr>
          <p:cNvSpPr txBox="1"/>
          <p:nvPr/>
        </p:nvSpPr>
        <p:spPr>
          <a:xfrm>
            <a:off x="0" y="18633"/>
            <a:ext cx="2190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2. O que é otimismo?</a:t>
            </a:r>
          </a:p>
        </p:txBody>
      </p:sp>
      <p:pic>
        <p:nvPicPr>
          <p:cNvPr id="9" name="Imagem 8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B402B052-DB6C-4539-9932-43A2CBCE8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60142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Uma imagem contendo ao ar livre, céu, nuvens, natureza&#10;&#10;Descrição gerada com muito alta confiança">
            <a:extLst>
              <a:ext uri="{FF2B5EF4-FFF2-40B4-BE49-F238E27FC236}">
                <a16:creationId xmlns:a16="http://schemas.microsoft.com/office/drawing/2014/main" id="{88748632-4F9C-471E-BF7B-5B0EE95521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45"/>
          <a:stretch/>
        </p:blipFill>
        <p:spPr>
          <a:xfrm>
            <a:off x="-1" y="0"/>
            <a:ext cx="12191999" cy="686455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75513" y="1838023"/>
            <a:ext cx="2556662" cy="461665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Estilo explicativo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296913" y="2246503"/>
            <a:ext cx="5698210" cy="461665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Opinião: Abrangência e Permanência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003001" y="2869959"/>
            <a:ext cx="3792833" cy="92333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Otimista</a:t>
            </a:r>
          </a:p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Ruins: causa temporária e específica</a:t>
            </a:r>
          </a:p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Bons: causa permanente e abrangente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6476679" y="2869959"/>
            <a:ext cx="3845733" cy="92333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Pessimista</a:t>
            </a:r>
          </a:p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Ruins: causa permanente e abrangente</a:t>
            </a:r>
          </a:p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Bons: causa temporária e específica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D16303E-3064-4872-8520-90DFBB233186}"/>
              </a:ext>
            </a:extLst>
          </p:cNvPr>
          <p:cNvSpPr txBox="1"/>
          <p:nvPr/>
        </p:nvSpPr>
        <p:spPr>
          <a:xfrm>
            <a:off x="783065" y="4143737"/>
            <a:ext cx="10625864" cy="1938992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dirty="0"/>
              <a:t>Evento: Bateu o carro</a:t>
            </a:r>
          </a:p>
          <a:p>
            <a:endParaRPr lang="pt-BR" sz="2400" dirty="0"/>
          </a:p>
          <a:p>
            <a:r>
              <a:rPr lang="pt-BR" sz="2400" dirty="0"/>
              <a:t>Interpretação: Ninguém sabe dirigir nessa cidade, acabou o respeito pelo próximo!</a:t>
            </a:r>
          </a:p>
          <a:p>
            <a:endParaRPr lang="pt-BR" sz="2400" dirty="0"/>
          </a:p>
          <a:p>
            <a:r>
              <a:rPr lang="pt-BR" sz="2400" dirty="0"/>
              <a:t>Consequência: Raiva, péssimo dia.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171F469-4EA7-449F-A7A9-41050E98A592}"/>
              </a:ext>
            </a:extLst>
          </p:cNvPr>
          <p:cNvSpPr txBox="1"/>
          <p:nvPr/>
        </p:nvSpPr>
        <p:spPr>
          <a:xfrm>
            <a:off x="-2" y="484399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Otimismo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8D975F2-7A7E-4F15-89DB-B2B505DE94AB}"/>
              </a:ext>
            </a:extLst>
          </p:cNvPr>
          <p:cNvSpPr txBox="1"/>
          <p:nvPr/>
        </p:nvSpPr>
        <p:spPr>
          <a:xfrm>
            <a:off x="0" y="18633"/>
            <a:ext cx="2190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2. O que é otimismo?</a:t>
            </a:r>
          </a:p>
        </p:txBody>
      </p:sp>
      <p:pic>
        <p:nvPicPr>
          <p:cNvPr id="10" name="Imagem 9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C9A8622B-B423-4241-9583-06B8FDB3D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97264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Uma imagem contendo ao ar livre, céu, nuvens, natureza&#10;&#10;Descrição gerada com muito alta confiança">
            <a:extLst>
              <a:ext uri="{FF2B5EF4-FFF2-40B4-BE49-F238E27FC236}">
                <a16:creationId xmlns:a16="http://schemas.microsoft.com/office/drawing/2014/main" id="{26CB2C8A-3BAB-4632-A2CE-F5A966E297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45"/>
          <a:stretch/>
        </p:blipFill>
        <p:spPr>
          <a:xfrm>
            <a:off x="-1" y="0"/>
            <a:ext cx="12191999" cy="686455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75513" y="1838023"/>
            <a:ext cx="2556662" cy="461665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Estilo explicativo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296913" y="2246503"/>
            <a:ext cx="5698210" cy="461665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Opinião: Abrangência e Permanência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003001" y="2869959"/>
            <a:ext cx="3792833" cy="92333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Otimista</a:t>
            </a:r>
          </a:p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Ruins: causa temporária e específica</a:t>
            </a:r>
          </a:p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Bons: causa permanente e abrangente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6476679" y="2869959"/>
            <a:ext cx="3845733" cy="92333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Pessimista</a:t>
            </a:r>
          </a:p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Ruins: causa permanente e abrangente</a:t>
            </a:r>
          </a:p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Bons: causa temporária e específica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D16303E-3064-4872-8520-90DFBB233186}"/>
              </a:ext>
            </a:extLst>
          </p:cNvPr>
          <p:cNvSpPr txBox="1"/>
          <p:nvPr/>
        </p:nvSpPr>
        <p:spPr>
          <a:xfrm>
            <a:off x="1759347" y="3989864"/>
            <a:ext cx="8773341" cy="2677656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dirty="0"/>
              <a:t>1. Despertador não tocou e acordei atrasado.</a:t>
            </a:r>
          </a:p>
          <a:p>
            <a:endParaRPr lang="pt-BR" sz="2400" dirty="0"/>
          </a:p>
          <a:p>
            <a:r>
              <a:rPr lang="pt-BR" sz="2400" dirty="0"/>
              <a:t>2. Fiz um jantar especial e minha esposa/meu marido nem percebeu.</a:t>
            </a:r>
          </a:p>
          <a:p>
            <a:endParaRPr lang="pt-BR" sz="2400" dirty="0"/>
          </a:p>
          <a:p>
            <a:r>
              <a:rPr lang="pt-BR" sz="2400" dirty="0"/>
              <a:t>3. Fui elogiado por pais de alunos.</a:t>
            </a:r>
          </a:p>
          <a:p>
            <a:endParaRPr lang="pt-BR" sz="2400" dirty="0"/>
          </a:p>
          <a:p>
            <a:r>
              <a:rPr lang="pt-BR" sz="2400" dirty="0"/>
              <a:t>4. Ganhei flores da minha esposa/meu marido.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54CB13F-C444-4180-984D-78DD91A0123C}"/>
              </a:ext>
            </a:extLst>
          </p:cNvPr>
          <p:cNvSpPr txBox="1"/>
          <p:nvPr/>
        </p:nvSpPr>
        <p:spPr>
          <a:xfrm>
            <a:off x="-2" y="484399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Otimismo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FEC657D-0190-412F-9D50-F0390CF93C83}"/>
              </a:ext>
            </a:extLst>
          </p:cNvPr>
          <p:cNvSpPr txBox="1"/>
          <p:nvPr/>
        </p:nvSpPr>
        <p:spPr>
          <a:xfrm>
            <a:off x="0" y="18633"/>
            <a:ext cx="2190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2. O que é otimismo?</a:t>
            </a:r>
          </a:p>
        </p:txBody>
      </p:sp>
      <p:pic>
        <p:nvPicPr>
          <p:cNvPr id="10" name="Imagem 9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D4D4810D-6DEF-4CE8-BE9A-5C4FA390B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01816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Uma imagem contendo ao ar livre, céu, nuvens, natureza&#10;&#10;Descrição gerada com muito alta confiança">
            <a:extLst>
              <a:ext uri="{FF2B5EF4-FFF2-40B4-BE49-F238E27FC236}">
                <a16:creationId xmlns:a16="http://schemas.microsoft.com/office/drawing/2014/main" id="{52EAB7B2-083A-4C78-86DE-764D500E9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45"/>
          <a:stretch/>
        </p:blipFill>
        <p:spPr>
          <a:xfrm>
            <a:off x="-1" y="0"/>
            <a:ext cx="12191999" cy="686455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96908" y="2136956"/>
            <a:ext cx="10972800" cy="2308324"/>
          </a:xfrm>
          <a:prstGeom prst="rect">
            <a:avLst/>
          </a:prstGeom>
          <a:solidFill>
            <a:schemeClr val="bg1">
              <a:lumMod val="95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dirty="0"/>
              <a:t>Para advertir o aluno:</a:t>
            </a:r>
          </a:p>
          <a:p>
            <a:pPr marL="342900" indent="-342900">
              <a:buFontTx/>
              <a:buChar char="-"/>
            </a:pPr>
            <a:r>
              <a:rPr lang="pt-BR" sz="2400" dirty="0"/>
              <a:t>Causas temporárias e específicas (“por que dessa vez você não se esforçou para essa prova?”)</a:t>
            </a:r>
          </a:p>
          <a:p>
            <a:endParaRPr lang="pt-BR" sz="2400" dirty="0"/>
          </a:p>
          <a:p>
            <a:r>
              <a:rPr lang="pt-BR" sz="2400" dirty="0"/>
              <a:t>Para elogiar o aluno:</a:t>
            </a:r>
          </a:p>
          <a:p>
            <a:pPr marL="342900" indent="-342900">
              <a:buFontTx/>
              <a:buChar char="-"/>
            </a:pPr>
            <a:r>
              <a:rPr lang="pt-BR" sz="2400" dirty="0"/>
              <a:t>Causas permanentes e abrangentes (“você é muito esforçado”)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49CB1EB-480D-46D5-8BC2-8FC1408E44EF}"/>
              </a:ext>
            </a:extLst>
          </p:cNvPr>
          <p:cNvSpPr txBox="1"/>
          <p:nvPr/>
        </p:nvSpPr>
        <p:spPr>
          <a:xfrm>
            <a:off x="133884" y="5362531"/>
            <a:ext cx="11924226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3200" dirty="0"/>
              <a:t>Criança é muito influenciada pelos adultos a sua volta sobre </a:t>
            </a:r>
            <a:r>
              <a:rPr lang="pt-BR" sz="3200" b="1" dirty="0"/>
              <a:t>otimismo</a:t>
            </a:r>
            <a:r>
              <a:rPr lang="pt-BR" sz="3200" dirty="0"/>
              <a:t>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389C0DA-0CF0-49DC-AF1D-13B5FB7AAD61}"/>
              </a:ext>
            </a:extLst>
          </p:cNvPr>
          <p:cNvSpPr txBox="1"/>
          <p:nvPr/>
        </p:nvSpPr>
        <p:spPr>
          <a:xfrm>
            <a:off x="-2" y="484399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Otimismo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80B8FF9-E362-4C8C-84CE-C244DCC45271}"/>
              </a:ext>
            </a:extLst>
          </p:cNvPr>
          <p:cNvSpPr txBox="1"/>
          <p:nvPr/>
        </p:nvSpPr>
        <p:spPr>
          <a:xfrm>
            <a:off x="0" y="18633"/>
            <a:ext cx="2223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3. Como ser otimista?</a:t>
            </a:r>
          </a:p>
        </p:txBody>
      </p:sp>
      <p:pic>
        <p:nvPicPr>
          <p:cNvPr id="8" name="Imagem 7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D4BE1ADD-38C1-426F-B046-EA71C7CB4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85974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esultado de imagem para happy child"/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 bwMode="auto">
          <a:xfrm>
            <a:off x="20" y="10"/>
            <a:ext cx="12191980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rPr>
              <a:t>Jogo da </a:t>
            </a:r>
            <a:r>
              <a:rPr lang="en-US" sz="60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rPr>
              <a:t>Respiração</a:t>
            </a:r>
            <a:r>
              <a:rPr lang="en-US" sz="6000" dirty="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rPr>
              <a:t>conjunta</a:t>
            </a:r>
            <a:endParaRPr lang="en-US" sz="6000" dirty="0">
              <a:solidFill>
                <a:schemeClr val="bg2">
                  <a:lumMod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Imagem 3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B296353D-F2BB-46D8-B224-BCB3C591F7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31191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F3E8D88-D593-46A5-9A89-7D7F93A5BCC4}"/>
              </a:ext>
            </a:extLst>
          </p:cNvPr>
          <p:cNvSpPr txBox="1"/>
          <p:nvPr/>
        </p:nvSpPr>
        <p:spPr>
          <a:xfrm>
            <a:off x="1624135" y="3180386"/>
            <a:ext cx="90367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hlinkClick r:id="rId2"/>
              </a:rPr>
              <a:t>https://www.youtube.com/watch?v=Y0Ea8dQORWA</a:t>
            </a:r>
            <a:r>
              <a:rPr lang="pt-BR" sz="3200" dirty="0"/>
              <a:t> </a:t>
            </a:r>
          </a:p>
        </p:txBody>
      </p:sp>
      <p:pic>
        <p:nvPicPr>
          <p:cNvPr id="3" name="Imagem 2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F8D6FA5F-2A44-4E9B-9BBD-67BADCB45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C82A112-6945-458F-9E43-EC4B732715D1}"/>
              </a:ext>
            </a:extLst>
          </p:cNvPr>
          <p:cNvSpPr txBox="1"/>
          <p:nvPr/>
        </p:nvSpPr>
        <p:spPr>
          <a:xfrm>
            <a:off x="530942" y="752168"/>
            <a:ext cx="11480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/>
              <a:t>Vídeo</a:t>
            </a:r>
          </a:p>
        </p:txBody>
      </p:sp>
    </p:spTree>
    <p:extLst>
      <p:ext uri="{BB962C8B-B14F-4D97-AF65-F5344CB8AC3E}">
        <p14:creationId xmlns:p14="http://schemas.microsoft.com/office/powerpoint/2010/main" val="6350510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objeto&#10;&#10;Descrição gerada com alta confiança">
            <a:extLst>
              <a:ext uri="{FF2B5EF4-FFF2-40B4-BE49-F238E27FC236}">
                <a16:creationId xmlns:a16="http://schemas.microsoft.com/office/drawing/2014/main" id="{1307B648-6860-42B2-8B01-00D882627A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luxograma: Conector 3">
            <a:extLst>
              <a:ext uri="{FF2B5EF4-FFF2-40B4-BE49-F238E27FC236}">
                <a16:creationId xmlns:a16="http://schemas.microsoft.com/office/drawing/2014/main" id="{E0001081-62FB-47FC-99E7-FDA0A672439E}"/>
              </a:ext>
            </a:extLst>
          </p:cNvPr>
          <p:cNvSpPr/>
          <p:nvPr/>
        </p:nvSpPr>
        <p:spPr>
          <a:xfrm>
            <a:off x="4711854" y="2064326"/>
            <a:ext cx="2880000" cy="2880000"/>
          </a:xfrm>
          <a:prstGeom prst="flowChartConnector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dirty="0"/>
              <a:t>Comportamento Alvo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5EC60CE-BDC7-4A58-ABFD-647EF671BF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9" t="32727" r="67590" b="43637"/>
          <a:stretch/>
        </p:blipFill>
        <p:spPr>
          <a:xfrm>
            <a:off x="610240" y="4602362"/>
            <a:ext cx="1020377" cy="14400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0DB27336-61B0-4D54-A492-D163590A31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4" t="51098" r="47711" b="34546"/>
          <a:stretch/>
        </p:blipFill>
        <p:spPr>
          <a:xfrm>
            <a:off x="3818254" y="402218"/>
            <a:ext cx="1114502" cy="14400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72223852-2772-451E-AE1C-93E8650EC8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6" t="48876" r="5569" b="34546"/>
          <a:stretch/>
        </p:blipFill>
        <p:spPr>
          <a:xfrm>
            <a:off x="1454598" y="2784326"/>
            <a:ext cx="1193228" cy="14400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B1C68D0F-02E6-4390-B389-7475E2EAE5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5" t="57172" r="40037" b="27904"/>
          <a:stretch/>
        </p:blipFill>
        <p:spPr>
          <a:xfrm>
            <a:off x="5403272" y="5562681"/>
            <a:ext cx="886691" cy="1091724"/>
          </a:xfrm>
          <a:prstGeom prst="rect">
            <a:avLst/>
          </a:prstGeom>
        </p:spPr>
      </p:pic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id="{1B96B00A-9658-4424-B84C-46247C0EEC26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5846618" y="4961168"/>
            <a:ext cx="124691" cy="601513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7" name="Conector de Seta Reta 26">
            <a:extLst>
              <a:ext uri="{FF2B5EF4-FFF2-40B4-BE49-F238E27FC236}">
                <a16:creationId xmlns:a16="http://schemas.microsoft.com/office/drawing/2014/main" id="{3947CB57-89B2-4799-875C-201FB76C554A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1630617" y="4148200"/>
            <a:ext cx="3192106" cy="117416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1" name="Conector de Seta Reta 30">
            <a:extLst>
              <a:ext uri="{FF2B5EF4-FFF2-40B4-BE49-F238E27FC236}">
                <a16:creationId xmlns:a16="http://schemas.microsoft.com/office/drawing/2014/main" id="{A6AD1200-DBFD-4D0B-A2EE-7B659F286849}"/>
              </a:ext>
            </a:extLst>
          </p:cNvPr>
          <p:cNvCxnSpPr>
            <a:cxnSpLocks/>
            <a:stCxn id="15" idx="3"/>
            <a:endCxn id="4" idx="2"/>
          </p:cNvCxnSpPr>
          <p:nvPr/>
        </p:nvCxnSpPr>
        <p:spPr>
          <a:xfrm>
            <a:off x="2647826" y="3504326"/>
            <a:ext cx="2064028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4" name="Conector de Seta Reta 33">
            <a:extLst>
              <a:ext uri="{FF2B5EF4-FFF2-40B4-BE49-F238E27FC236}">
                <a16:creationId xmlns:a16="http://schemas.microsoft.com/office/drawing/2014/main" id="{1C523A9F-8CE0-412C-93F1-7A190048A227}"/>
              </a:ext>
            </a:extLst>
          </p:cNvPr>
          <p:cNvCxnSpPr>
            <a:cxnSpLocks/>
            <a:stCxn id="14" idx="2"/>
            <a:endCxn id="4" idx="1"/>
          </p:cNvCxnSpPr>
          <p:nvPr/>
        </p:nvCxnSpPr>
        <p:spPr>
          <a:xfrm>
            <a:off x="4375505" y="1842218"/>
            <a:ext cx="758115" cy="643874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2" name="Imagem 11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16BAF3E3-E334-4FCB-872F-E3FEDBED34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1965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 descr="Uma imagem contendo objeto&#10;&#10;Descrição gerada com alta confiança">
            <a:extLst>
              <a:ext uri="{FF2B5EF4-FFF2-40B4-BE49-F238E27FC236}">
                <a16:creationId xmlns:a16="http://schemas.microsoft.com/office/drawing/2014/main" id="{44511F44-2144-4F8C-9C85-596A60FE2B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luxograma: Conector 3">
            <a:extLst>
              <a:ext uri="{FF2B5EF4-FFF2-40B4-BE49-F238E27FC236}">
                <a16:creationId xmlns:a16="http://schemas.microsoft.com/office/drawing/2014/main" id="{E0001081-62FB-47FC-99E7-FDA0A672439E}"/>
              </a:ext>
            </a:extLst>
          </p:cNvPr>
          <p:cNvSpPr/>
          <p:nvPr/>
        </p:nvSpPr>
        <p:spPr>
          <a:xfrm>
            <a:off x="4711854" y="2064326"/>
            <a:ext cx="2880000" cy="2880000"/>
          </a:xfrm>
          <a:prstGeom prst="flowChartConnector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dirty="0"/>
              <a:t>Comportamento Alvo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0DB27336-61B0-4D54-A492-D163590A31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4" t="51098" r="47711" b="34546"/>
          <a:stretch/>
        </p:blipFill>
        <p:spPr>
          <a:xfrm>
            <a:off x="3818254" y="402218"/>
            <a:ext cx="1114502" cy="14400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72223852-2772-451E-AE1C-93E8650EC8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6" t="48876" r="5569" b="34546"/>
          <a:stretch/>
        </p:blipFill>
        <p:spPr>
          <a:xfrm>
            <a:off x="1454586" y="2784326"/>
            <a:ext cx="1193228" cy="14400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B1C68D0F-02E6-4390-B389-7475E2EAE5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5" t="57172" r="40037" b="27904"/>
          <a:stretch/>
        </p:blipFill>
        <p:spPr>
          <a:xfrm>
            <a:off x="5403272" y="5562681"/>
            <a:ext cx="886691" cy="1091724"/>
          </a:xfrm>
          <a:prstGeom prst="rect">
            <a:avLst/>
          </a:prstGeom>
        </p:spPr>
      </p:pic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id="{1B96B00A-9658-4424-B84C-46247C0EEC26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5846618" y="4961168"/>
            <a:ext cx="124691" cy="601513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1" name="Conector de Seta Reta 30">
            <a:extLst>
              <a:ext uri="{FF2B5EF4-FFF2-40B4-BE49-F238E27FC236}">
                <a16:creationId xmlns:a16="http://schemas.microsoft.com/office/drawing/2014/main" id="{A6AD1200-DBFD-4D0B-A2EE-7B659F286849}"/>
              </a:ext>
            </a:extLst>
          </p:cNvPr>
          <p:cNvCxnSpPr>
            <a:cxnSpLocks/>
            <a:stCxn id="15" idx="3"/>
            <a:endCxn id="4" idx="2"/>
          </p:cNvCxnSpPr>
          <p:nvPr/>
        </p:nvCxnSpPr>
        <p:spPr>
          <a:xfrm>
            <a:off x="2647814" y="3504326"/>
            <a:ext cx="206404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4" name="Conector de Seta Reta 33">
            <a:extLst>
              <a:ext uri="{FF2B5EF4-FFF2-40B4-BE49-F238E27FC236}">
                <a16:creationId xmlns:a16="http://schemas.microsoft.com/office/drawing/2014/main" id="{1C523A9F-8CE0-412C-93F1-7A190048A227}"/>
              </a:ext>
            </a:extLst>
          </p:cNvPr>
          <p:cNvCxnSpPr>
            <a:cxnSpLocks/>
            <a:stCxn id="14" idx="2"/>
            <a:endCxn id="4" idx="1"/>
          </p:cNvCxnSpPr>
          <p:nvPr/>
        </p:nvCxnSpPr>
        <p:spPr>
          <a:xfrm>
            <a:off x="4375505" y="1842218"/>
            <a:ext cx="758115" cy="643874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" name="Seta: para a Direita 1">
            <a:extLst>
              <a:ext uri="{FF2B5EF4-FFF2-40B4-BE49-F238E27FC236}">
                <a16:creationId xmlns:a16="http://schemas.microsoft.com/office/drawing/2014/main" id="{C4C59FF0-8F96-4212-8B28-8CEE9165A008}"/>
              </a:ext>
            </a:extLst>
          </p:cNvPr>
          <p:cNvSpPr/>
          <p:nvPr/>
        </p:nvSpPr>
        <p:spPr>
          <a:xfrm>
            <a:off x="2083089" y="2281581"/>
            <a:ext cx="2158778" cy="512181"/>
          </a:xfrm>
          <a:prstGeom prst="right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Elogio Descritivo</a:t>
            </a:r>
          </a:p>
        </p:txBody>
      </p:sp>
      <p:sp>
        <p:nvSpPr>
          <p:cNvPr id="16" name="Seta: para a Direita 15">
            <a:extLst>
              <a:ext uri="{FF2B5EF4-FFF2-40B4-BE49-F238E27FC236}">
                <a16:creationId xmlns:a16="http://schemas.microsoft.com/office/drawing/2014/main" id="{5787C60F-0019-43D7-B093-92D6699C10FA}"/>
              </a:ext>
            </a:extLst>
          </p:cNvPr>
          <p:cNvSpPr/>
          <p:nvPr/>
        </p:nvSpPr>
        <p:spPr>
          <a:xfrm flipH="1">
            <a:off x="25907" y="2292127"/>
            <a:ext cx="2057182" cy="512181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Parecer Específico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54F05165-02E7-4DD4-A406-4C5DFC5FBA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9" t="32727" r="67590" b="43637"/>
          <a:stretch/>
        </p:blipFill>
        <p:spPr>
          <a:xfrm>
            <a:off x="610240" y="4602362"/>
            <a:ext cx="1020377" cy="1440000"/>
          </a:xfrm>
          <a:prstGeom prst="rect">
            <a:avLst/>
          </a:prstGeom>
        </p:spPr>
      </p:pic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FABF9F4C-1FD9-4696-A25C-A576A775CCB4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1630617" y="4148200"/>
            <a:ext cx="3192106" cy="117416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20" name="Imagem 19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7387AA9A-E64C-4CFD-85E9-831BA128B1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899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D65E43E1-424C-46E9-B54F-208BFB2D9DAA}"/>
              </a:ext>
            </a:extLst>
          </p:cNvPr>
          <p:cNvSpPr/>
          <p:nvPr/>
        </p:nvSpPr>
        <p:spPr>
          <a:xfrm>
            <a:off x="9186203" y="0"/>
            <a:ext cx="3005797" cy="15193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2">
            <a:extLst>
              <a:ext uri="{FF2B5EF4-FFF2-40B4-BE49-F238E27FC236}">
                <a16:creationId xmlns:a16="http://schemas.microsoft.com/office/drawing/2014/main" id="{4A01FE7F-ABB3-4240-BBBF-81A39B916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58086"/>
            <a:ext cx="638710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eaLnBrk="1" hangingPunct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OBRIGADO!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3D4F85E-79F9-4797-8498-894D30484E00}"/>
              </a:ext>
            </a:extLst>
          </p:cNvPr>
          <p:cNvSpPr txBox="1"/>
          <p:nvPr/>
        </p:nvSpPr>
        <p:spPr>
          <a:xfrm>
            <a:off x="1334183" y="3410925"/>
            <a:ext cx="6382657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Cada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um de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vocês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Direção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e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coordenação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Professores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e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todos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os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funcionários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5368E5C-72CE-4DEC-958D-2C573A2A4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5669" y="264137"/>
            <a:ext cx="2757055" cy="102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243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Uma imagem contendo objeto&#10;&#10;Descrição gerada com alta confiança">
            <a:extLst>
              <a:ext uri="{FF2B5EF4-FFF2-40B4-BE49-F238E27FC236}">
                <a16:creationId xmlns:a16="http://schemas.microsoft.com/office/drawing/2014/main" id="{901DA39E-DDBA-47DF-9F1E-F3AE745BAD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luxograma: Conector 3">
            <a:extLst>
              <a:ext uri="{FF2B5EF4-FFF2-40B4-BE49-F238E27FC236}">
                <a16:creationId xmlns:a16="http://schemas.microsoft.com/office/drawing/2014/main" id="{E0001081-62FB-47FC-99E7-FDA0A672439E}"/>
              </a:ext>
            </a:extLst>
          </p:cNvPr>
          <p:cNvSpPr/>
          <p:nvPr/>
        </p:nvSpPr>
        <p:spPr>
          <a:xfrm>
            <a:off x="4907758" y="549000"/>
            <a:ext cx="2880000" cy="2880000"/>
          </a:xfrm>
          <a:prstGeom prst="flowChartConnector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dirty="0"/>
              <a:t>Comportamento Alvo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72223852-2772-451E-AE1C-93E8650EC8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6" t="48876" r="5569" b="34546"/>
          <a:stretch/>
        </p:blipFill>
        <p:spPr>
          <a:xfrm>
            <a:off x="1650490" y="1269000"/>
            <a:ext cx="1193228" cy="1440000"/>
          </a:xfrm>
          <a:prstGeom prst="rect">
            <a:avLst/>
          </a:prstGeom>
        </p:spPr>
      </p:pic>
      <p:cxnSp>
        <p:nvCxnSpPr>
          <p:cNvPr id="31" name="Conector de Seta Reta 30">
            <a:extLst>
              <a:ext uri="{FF2B5EF4-FFF2-40B4-BE49-F238E27FC236}">
                <a16:creationId xmlns:a16="http://schemas.microsoft.com/office/drawing/2014/main" id="{A6AD1200-DBFD-4D0B-A2EE-7B659F286849}"/>
              </a:ext>
            </a:extLst>
          </p:cNvPr>
          <p:cNvCxnSpPr>
            <a:cxnSpLocks/>
            <a:stCxn id="15" idx="3"/>
            <a:endCxn id="4" idx="2"/>
          </p:cNvCxnSpPr>
          <p:nvPr/>
        </p:nvCxnSpPr>
        <p:spPr>
          <a:xfrm>
            <a:off x="2843718" y="1989000"/>
            <a:ext cx="206404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9C4EA931-B9C0-47FF-8D58-6B7F272B1623}"/>
              </a:ext>
            </a:extLst>
          </p:cNvPr>
          <p:cNvSpPr txBox="1"/>
          <p:nvPr/>
        </p:nvSpPr>
        <p:spPr>
          <a:xfrm>
            <a:off x="332508" y="3686080"/>
            <a:ext cx="11417293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Elogio Descritivo</a:t>
            </a:r>
          </a:p>
          <a:p>
            <a:endParaRPr lang="pt-BR" sz="2800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pt-BR" sz="2000" dirty="0">
                <a:solidFill>
                  <a:schemeClr val="bg1"/>
                </a:solidFill>
              </a:rPr>
              <a:t>Criança precisa entender qual é o comportamento adequado (precisamos falar, deixar claro).</a:t>
            </a:r>
          </a:p>
          <a:p>
            <a:pPr marL="285750" indent="-285750">
              <a:buFontTx/>
              <a:buChar char="-"/>
            </a:pPr>
            <a:r>
              <a:rPr lang="pt-BR" sz="2000" dirty="0">
                <a:solidFill>
                  <a:schemeClr val="bg1"/>
                </a:solidFill>
              </a:rPr>
              <a:t>Nome da criança + CNV (</a:t>
            </a:r>
            <a:r>
              <a:rPr lang="pt-BR" sz="2000" dirty="0" err="1">
                <a:solidFill>
                  <a:schemeClr val="bg1"/>
                </a:solidFill>
              </a:rPr>
              <a:t>obs+sentimento+necessidade</a:t>
            </a:r>
            <a:r>
              <a:rPr lang="pt-BR" sz="2000" dirty="0">
                <a:solidFill>
                  <a:schemeClr val="bg1"/>
                </a:solidFill>
              </a:rPr>
              <a:t>) + elogio + descrever comportamento específico.</a:t>
            </a:r>
          </a:p>
          <a:p>
            <a:pPr marL="285750" indent="-285750">
              <a:buFontTx/>
              <a:buChar char="-"/>
            </a:pPr>
            <a:r>
              <a:rPr lang="pt-BR" sz="2000" dirty="0">
                <a:solidFill>
                  <a:schemeClr val="bg1"/>
                </a:solidFill>
              </a:rPr>
              <a:t>Se possível, terminar com um leve toque na criança.</a:t>
            </a:r>
          </a:p>
        </p:txBody>
      </p:sp>
      <p:sp>
        <p:nvSpPr>
          <p:cNvPr id="11" name="Seta: para a Direita 10">
            <a:extLst>
              <a:ext uri="{FF2B5EF4-FFF2-40B4-BE49-F238E27FC236}">
                <a16:creationId xmlns:a16="http://schemas.microsoft.com/office/drawing/2014/main" id="{03239462-9FFC-41F8-BC3A-8DE2454CED73}"/>
              </a:ext>
            </a:extLst>
          </p:cNvPr>
          <p:cNvSpPr/>
          <p:nvPr/>
        </p:nvSpPr>
        <p:spPr>
          <a:xfrm>
            <a:off x="2260069" y="771756"/>
            <a:ext cx="2158778" cy="512181"/>
          </a:xfrm>
          <a:prstGeom prst="right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Elogio Descritivo</a:t>
            </a:r>
          </a:p>
        </p:txBody>
      </p:sp>
      <p:sp>
        <p:nvSpPr>
          <p:cNvPr id="12" name="Seta: para a Direita 11">
            <a:extLst>
              <a:ext uri="{FF2B5EF4-FFF2-40B4-BE49-F238E27FC236}">
                <a16:creationId xmlns:a16="http://schemas.microsoft.com/office/drawing/2014/main" id="{C695D0E7-3F89-4B26-BBE0-12F2639E5C42}"/>
              </a:ext>
            </a:extLst>
          </p:cNvPr>
          <p:cNvSpPr/>
          <p:nvPr/>
        </p:nvSpPr>
        <p:spPr>
          <a:xfrm flipH="1">
            <a:off x="202887" y="782302"/>
            <a:ext cx="2057182" cy="512181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Parecer Específico</a:t>
            </a:r>
          </a:p>
        </p:txBody>
      </p:sp>
      <p:pic>
        <p:nvPicPr>
          <p:cNvPr id="9" name="Imagem 8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4FC7E714-0099-491F-BE58-0BCDAACA8F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84350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Uma imagem contendo objeto&#10;&#10;Descrição gerada com alta confiança">
            <a:extLst>
              <a:ext uri="{FF2B5EF4-FFF2-40B4-BE49-F238E27FC236}">
                <a16:creationId xmlns:a16="http://schemas.microsoft.com/office/drawing/2014/main" id="{99F65991-7686-481D-BCC1-768D2D05E8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C4EA931-B9C0-47FF-8D58-6B7F272B1623}"/>
              </a:ext>
            </a:extLst>
          </p:cNvPr>
          <p:cNvSpPr txBox="1"/>
          <p:nvPr/>
        </p:nvSpPr>
        <p:spPr>
          <a:xfrm>
            <a:off x="332508" y="3686080"/>
            <a:ext cx="11289052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Elogio Descritivo</a:t>
            </a:r>
          </a:p>
          <a:p>
            <a:endParaRPr lang="pt-BR" sz="2800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pt-BR" sz="2000" dirty="0">
                <a:solidFill>
                  <a:schemeClr val="bg1"/>
                </a:solidFill>
              </a:rPr>
              <a:t>Criança precisa entender qual é o comportamento adequado (precisamos falar, deixar claro).</a:t>
            </a:r>
          </a:p>
          <a:p>
            <a:pPr marL="285750" indent="-285750">
              <a:buFontTx/>
              <a:buChar char="-"/>
            </a:pPr>
            <a:r>
              <a:rPr lang="pt-BR" sz="2000" dirty="0">
                <a:solidFill>
                  <a:schemeClr val="bg1"/>
                </a:solidFill>
              </a:rPr>
              <a:t>Nome da criança + CNV (</a:t>
            </a:r>
            <a:r>
              <a:rPr lang="pt-BR" sz="2000" dirty="0" err="1">
                <a:solidFill>
                  <a:schemeClr val="bg1"/>
                </a:solidFill>
              </a:rPr>
              <a:t>obs+sentimento+necessidade</a:t>
            </a:r>
            <a:r>
              <a:rPr lang="pt-BR" sz="2000" dirty="0">
                <a:solidFill>
                  <a:schemeClr val="bg1"/>
                </a:solidFill>
              </a:rPr>
              <a:t>) + elogio + descrever comportamento específico.</a:t>
            </a:r>
          </a:p>
          <a:p>
            <a:pPr marL="285750" indent="-285750">
              <a:buFontTx/>
              <a:buChar char="-"/>
            </a:pPr>
            <a:r>
              <a:rPr lang="pt-BR" sz="2000" dirty="0">
                <a:solidFill>
                  <a:schemeClr val="bg1"/>
                </a:solidFill>
              </a:rPr>
              <a:t>Se possível, terminar com um leve toque na criança.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9D95809-5A01-4EB7-887D-D955F940C3C1}"/>
              </a:ext>
            </a:extLst>
          </p:cNvPr>
          <p:cNvSpPr txBox="1"/>
          <p:nvPr/>
        </p:nvSpPr>
        <p:spPr>
          <a:xfrm>
            <a:off x="4221961" y="5823808"/>
            <a:ext cx="37480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i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Treine com o amigo ao seu lado </a:t>
            </a:r>
            <a:r>
              <a:rPr lang="pt-BR" sz="20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;)</a:t>
            </a:r>
          </a:p>
        </p:txBody>
      </p:sp>
      <p:sp>
        <p:nvSpPr>
          <p:cNvPr id="12" name="Fluxograma: Conector 11">
            <a:extLst>
              <a:ext uri="{FF2B5EF4-FFF2-40B4-BE49-F238E27FC236}">
                <a16:creationId xmlns:a16="http://schemas.microsoft.com/office/drawing/2014/main" id="{648E28FB-A851-4949-92E7-FDCA0BD84B49}"/>
              </a:ext>
            </a:extLst>
          </p:cNvPr>
          <p:cNvSpPr/>
          <p:nvPr/>
        </p:nvSpPr>
        <p:spPr>
          <a:xfrm>
            <a:off x="4907758" y="549000"/>
            <a:ext cx="2880000" cy="2880000"/>
          </a:xfrm>
          <a:prstGeom prst="flowChartConnector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dirty="0"/>
              <a:t>Comportamento Alvo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C1E283A4-2DB5-4F7C-AD26-4B4E85D5F6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6" t="48876" r="5569" b="34546"/>
          <a:stretch/>
        </p:blipFill>
        <p:spPr>
          <a:xfrm>
            <a:off x="1650490" y="1269000"/>
            <a:ext cx="1193228" cy="1440000"/>
          </a:xfrm>
          <a:prstGeom prst="rect">
            <a:avLst/>
          </a:prstGeom>
        </p:spPr>
      </p:pic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EEAC9C84-F4AD-4B71-AF7F-8061E2CE503A}"/>
              </a:ext>
            </a:extLst>
          </p:cNvPr>
          <p:cNvCxnSpPr>
            <a:cxnSpLocks/>
            <a:stCxn id="13" idx="3"/>
            <a:endCxn id="12" idx="2"/>
          </p:cNvCxnSpPr>
          <p:nvPr/>
        </p:nvCxnSpPr>
        <p:spPr>
          <a:xfrm>
            <a:off x="2843718" y="1989000"/>
            <a:ext cx="206404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9" name="Seta: para a Direita 18">
            <a:extLst>
              <a:ext uri="{FF2B5EF4-FFF2-40B4-BE49-F238E27FC236}">
                <a16:creationId xmlns:a16="http://schemas.microsoft.com/office/drawing/2014/main" id="{4EF7278B-B91B-448B-8CC4-2DBBFD8DD2E7}"/>
              </a:ext>
            </a:extLst>
          </p:cNvPr>
          <p:cNvSpPr/>
          <p:nvPr/>
        </p:nvSpPr>
        <p:spPr>
          <a:xfrm>
            <a:off x="2260069" y="771756"/>
            <a:ext cx="2158778" cy="512181"/>
          </a:xfrm>
          <a:prstGeom prst="right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Elogio Descritivo</a:t>
            </a:r>
          </a:p>
        </p:txBody>
      </p:sp>
      <p:sp>
        <p:nvSpPr>
          <p:cNvPr id="20" name="Seta: para a Direita 19">
            <a:extLst>
              <a:ext uri="{FF2B5EF4-FFF2-40B4-BE49-F238E27FC236}">
                <a16:creationId xmlns:a16="http://schemas.microsoft.com/office/drawing/2014/main" id="{D8DD0088-74CA-4F17-B9EA-013EAE58BF5A}"/>
              </a:ext>
            </a:extLst>
          </p:cNvPr>
          <p:cNvSpPr/>
          <p:nvPr/>
        </p:nvSpPr>
        <p:spPr>
          <a:xfrm flipH="1">
            <a:off x="202887" y="782302"/>
            <a:ext cx="2057182" cy="512181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Parecer Específico</a:t>
            </a:r>
          </a:p>
        </p:txBody>
      </p:sp>
      <p:pic>
        <p:nvPicPr>
          <p:cNvPr id="10" name="Imagem 9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8553A18E-5F6B-4D6A-A369-C865989B6D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83629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 descr="Uma imagem contendo objeto&#10;&#10;Descrição gerada com alta confiança">
            <a:extLst>
              <a:ext uri="{FF2B5EF4-FFF2-40B4-BE49-F238E27FC236}">
                <a16:creationId xmlns:a16="http://schemas.microsoft.com/office/drawing/2014/main" id="{5181EE41-4EC1-4093-9AD2-1633BD8944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C4EA931-B9C0-47FF-8D58-6B7F272B1623}"/>
              </a:ext>
            </a:extLst>
          </p:cNvPr>
          <p:cNvSpPr txBox="1"/>
          <p:nvPr/>
        </p:nvSpPr>
        <p:spPr>
          <a:xfrm>
            <a:off x="332508" y="3686080"/>
            <a:ext cx="1161274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Parecer Específico</a:t>
            </a:r>
          </a:p>
          <a:p>
            <a:endParaRPr lang="pt-BR" sz="2800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pt-BR" sz="2000" dirty="0">
                <a:solidFill>
                  <a:schemeClr val="bg1"/>
                </a:solidFill>
              </a:rPr>
              <a:t>Criança precisa entender qual é o comportamento inadequado e uma possível alternativa (precisamos falar, deixar claro).</a:t>
            </a:r>
          </a:p>
          <a:p>
            <a:pPr marL="285750" indent="-285750">
              <a:buFontTx/>
              <a:buChar char="-"/>
            </a:pPr>
            <a:r>
              <a:rPr lang="pt-BR" sz="2000" dirty="0">
                <a:solidFill>
                  <a:schemeClr val="bg1"/>
                </a:solidFill>
              </a:rPr>
              <a:t>Segredo: aumentar o </a:t>
            </a:r>
            <a:r>
              <a:rPr lang="pt-BR" sz="2000" b="1" dirty="0">
                <a:solidFill>
                  <a:schemeClr val="bg1"/>
                </a:solidFill>
              </a:rPr>
              <a:t>repertório</a:t>
            </a:r>
            <a:r>
              <a:rPr lang="pt-BR" sz="2000" dirty="0">
                <a:solidFill>
                  <a:schemeClr val="bg1"/>
                </a:solidFill>
              </a:rPr>
              <a:t> das crianças! </a:t>
            </a:r>
          </a:p>
          <a:p>
            <a:pPr marL="285750" indent="-285750">
              <a:buFontTx/>
              <a:buChar char="-"/>
            </a:pPr>
            <a:r>
              <a:rPr lang="pt-BR" sz="2000" dirty="0">
                <a:solidFill>
                  <a:schemeClr val="bg1"/>
                </a:solidFill>
              </a:rPr>
              <a:t>Nome da criança + CNV (</a:t>
            </a:r>
            <a:r>
              <a:rPr lang="pt-BR" sz="2000" dirty="0" err="1">
                <a:solidFill>
                  <a:schemeClr val="bg1"/>
                </a:solidFill>
              </a:rPr>
              <a:t>obs+sentimento+necessidade</a:t>
            </a:r>
            <a:r>
              <a:rPr lang="pt-BR" sz="2000" dirty="0">
                <a:solidFill>
                  <a:schemeClr val="bg1"/>
                </a:solidFill>
              </a:rPr>
              <a:t>) + descrever o comportamento específico inadequado + oferecer alternativa de comportamento (idealmente 2 – abrir para diálogo).</a:t>
            </a:r>
          </a:p>
          <a:p>
            <a:pPr marL="285750" indent="-285750">
              <a:buFontTx/>
              <a:buChar char="-"/>
            </a:pPr>
            <a:endParaRPr lang="pt-BR" sz="2000" dirty="0">
              <a:solidFill>
                <a:schemeClr val="bg1"/>
              </a:solidFill>
            </a:endParaRPr>
          </a:p>
        </p:txBody>
      </p:sp>
      <p:sp>
        <p:nvSpPr>
          <p:cNvPr id="20" name="Fluxograma: Conector 19">
            <a:extLst>
              <a:ext uri="{FF2B5EF4-FFF2-40B4-BE49-F238E27FC236}">
                <a16:creationId xmlns:a16="http://schemas.microsoft.com/office/drawing/2014/main" id="{2803780B-FDAE-4E21-BF6E-E2D55B207FC3}"/>
              </a:ext>
            </a:extLst>
          </p:cNvPr>
          <p:cNvSpPr/>
          <p:nvPr/>
        </p:nvSpPr>
        <p:spPr>
          <a:xfrm>
            <a:off x="4907758" y="549000"/>
            <a:ext cx="2880000" cy="2880000"/>
          </a:xfrm>
          <a:prstGeom prst="flowChartConnector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dirty="0"/>
              <a:t>Comportamento Alvo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D3EDDCBB-CB50-40DD-8591-02812F23A4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6" t="48876" r="5569" b="34546"/>
          <a:stretch/>
        </p:blipFill>
        <p:spPr>
          <a:xfrm>
            <a:off x="1650490" y="1269000"/>
            <a:ext cx="1193228" cy="1440000"/>
          </a:xfrm>
          <a:prstGeom prst="rect">
            <a:avLst/>
          </a:prstGeom>
        </p:spPr>
      </p:pic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2D84E895-DB94-48A9-AF60-FF6A73DD4754}"/>
              </a:ext>
            </a:extLst>
          </p:cNvPr>
          <p:cNvCxnSpPr>
            <a:cxnSpLocks/>
            <a:stCxn id="21" idx="3"/>
            <a:endCxn id="20" idx="2"/>
          </p:cNvCxnSpPr>
          <p:nvPr/>
        </p:nvCxnSpPr>
        <p:spPr>
          <a:xfrm>
            <a:off x="2843718" y="1989000"/>
            <a:ext cx="206404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5" name="Seta: para a Direita 24">
            <a:extLst>
              <a:ext uri="{FF2B5EF4-FFF2-40B4-BE49-F238E27FC236}">
                <a16:creationId xmlns:a16="http://schemas.microsoft.com/office/drawing/2014/main" id="{4AD7571C-6417-4C68-BF7E-1FDF61ACC1F6}"/>
              </a:ext>
            </a:extLst>
          </p:cNvPr>
          <p:cNvSpPr/>
          <p:nvPr/>
        </p:nvSpPr>
        <p:spPr>
          <a:xfrm>
            <a:off x="2260069" y="771756"/>
            <a:ext cx="2158778" cy="512181"/>
          </a:xfrm>
          <a:prstGeom prst="right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Elogio Descritivo</a:t>
            </a:r>
          </a:p>
        </p:txBody>
      </p:sp>
      <p:sp>
        <p:nvSpPr>
          <p:cNvPr id="26" name="Seta: para a Direita 25">
            <a:extLst>
              <a:ext uri="{FF2B5EF4-FFF2-40B4-BE49-F238E27FC236}">
                <a16:creationId xmlns:a16="http://schemas.microsoft.com/office/drawing/2014/main" id="{95A6F044-1F3E-49B0-BED9-DD71E5D63E43}"/>
              </a:ext>
            </a:extLst>
          </p:cNvPr>
          <p:cNvSpPr/>
          <p:nvPr/>
        </p:nvSpPr>
        <p:spPr>
          <a:xfrm flipH="1">
            <a:off x="202887" y="782302"/>
            <a:ext cx="2057182" cy="512181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Parecer Específico</a:t>
            </a:r>
          </a:p>
        </p:txBody>
      </p:sp>
      <p:pic>
        <p:nvPicPr>
          <p:cNvPr id="9" name="Imagem 8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46DC7957-F331-476F-8D41-622821AE93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43519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Uma imagem contendo objeto&#10;&#10;Descrição gerada com alta confiança">
            <a:extLst>
              <a:ext uri="{FF2B5EF4-FFF2-40B4-BE49-F238E27FC236}">
                <a16:creationId xmlns:a16="http://schemas.microsoft.com/office/drawing/2014/main" id="{D2AA4F48-1CF2-4502-8846-9DF53F5E17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9D95809-5A01-4EB7-887D-D955F940C3C1}"/>
              </a:ext>
            </a:extLst>
          </p:cNvPr>
          <p:cNvSpPr txBox="1"/>
          <p:nvPr/>
        </p:nvSpPr>
        <p:spPr>
          <a:xfrm>
            <a:off x="1986798" y="6309000"/>
            <a:ext cx="8218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i="1" dirty="0">
                <a:solidFill>
                  <a:schemeClr val="accent6"/>
                </a:solidFill>
              </a:rPr>
              <a:t>Pense em uma situação comum de aulas e treine com o amigo ao seu lado </a:t>
            </a:r>
            <a:r>
              <a:rPr lang="pt-BR" sz="2000" b="1" dirty="0">
                <a:solidFill>
                  <a:schemeClr val="accent6"/>
                </a:solidFill>
              </a:rPr>
              <a:t>;)</a:t>
            </a:r>
          </a:p>
        </p:txBody>
      </p:sp>
      <p:sp>
        <p:nvSpPr>
          <p:cNvPr id="14" name="Fluxograma: Conector 13">
            <a:extLst>
              <a:ext uri="{FF2B5EF4-FFF2-40B4-BE49-F238E27FC236}">
                <a16:creationId xmlns:a16="http://schemas.microsoft.com/office/drawing/2014/main" id="{989ABBA3-F093-4C70-B4E9-FE97ED9FF1AC}"/>
              </a:ext>
            </a:extLst>
          </p:cNvPr>
          <p:cNvSpPr/>
          <p:nvPr/>
        </p:nvSpPr>
        <p:spPr>
          <a:xfrm>
            <a:off x="4907758" y="549000"/>
            <a:ext cx="2880000" cy="2880000"/>
          </a:xfrm>
          <a:prstGeom prst="flowChartConnector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dirty="0"/>
              <a:t>Comportamento Alvo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E5F553A1-F881-4785-A1F3-5CA457FC5A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6" t="48876" r="5569" b="34546"/>
          <a:stretch/>
        </p:blipFill>
        <p:spPr>
          <a:xfrm>
            <a:off x="1650490" y="1269000"/>
            <a:ext cx="1193228" cy="1440000"/>
          </a:xfrm>
          <a:prstGeom prst="rect">
            <a:avLst/>
          </a:prstGeom>
        </p:spPr>
      </p:pic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0F40E71C-2FD4-41B7-8676-7B111A7778C2}"/>
              </a:ext>
            </a:extLst>
          </p:cNvPr>
          <p:cNvCxnSpPr>
            <a:cxnSpLocks/>
            <a:stCxn id="17" idx="3"/>
            <a:endCxn id="14" idx="2"/>
          </p:cNvCxnSpPr>
          <p:nvPr/>
        </p:nvCxnSpPr>
        <p:spPr>
          <a:xfrm>
            <a:off x="2843718" y="1989000"/>
            <a:ext cx="206404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0D6BAF22-3B6E-4134-BFC1-7B390FF6A13F}"/>
              </a:ext>
            </a:extLst>
          </p:cNvPr>
          <p:cNvSpPr txBox="1"/>
          <p:nvPr/>
        </p:nvSpPr>
        <p:spPr>
          <a:xfrm>
            <a:off x="332508" y="3686080"/>
            <a:ext cx="1161274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Parecer Específico</a:t>
            </a:r>
          </a:p>
          <a:p>
            <a:endParaRPr lang="pt-BR" sz="2800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pt-BR" sz="2000" dirty="0">
                <a:solidFill>
                  <a:schemeClr val="bg1"/>
                </a:solidFill>
              </a:rPr>
              <a:t>Criança precisa entender qual é o comportamento inadequado e uma possível alternativa (precisamos falar, deixar claro).</a:t>
            </a:r>
          </a:p>
          <a:p>
            <a:pPr marL="285750" indent="-285750">
              <a:buFontTx/>
              <a:buChar char="-"/>
            </a:pPr>
            <a:r>
              <a:rPr lang="pt-BR" sz="2000" dirty="0">
                <a:solidFill>
                  <a:schemeClr val="bg1"/>
                </a:solidFill>
              </a:rPr>
              <a:t>Segredo: aumentar o </a:t>
            </a:r>
            <a:r>
              <a:rPr lang="pt-BR" sz="2000" b="1" dirty="0">
                <a:solidFill>
                  <a:schemeClr val="bg1"/>
                </a:solidFill>
              </a:rPr>
              <a:t>repertório</a:t>
            </a:r>
            <a:r>
              <a:rPr lang="pt-BR" sz="2000" dirty="0">
                <a:solidFill>
                  <a:schemeClr val="bg1"/>
                </a:solidFill>
              </a:rPr>
              <a:t> das crianças! </a:t>
            </a:r>
          </a:p>
          <a:p>
            <a:pPr marL="285750" indent="-285750">
              <a:buFontTx/>
              <a:buChar char="-"/>
            </a:pPr>
            <a:r>
              <a:rPr lang="pt-BR" sz="2000" dirty="0">
                <a:solidFill>
                  <a:schemeClr val="bg1"/>
                </a:solidFill>
              </a:rPr>
              <a:t>Nome da criança + CNV (</a:t>
            </a:r>
            <a:r>
              <a:rPr lang="pt-BR" sz="2000" dirty="0" err="1">
                <a:solidFill>
                  <a:schemeClr val="bg1"/>
                </a:solidFill>
              </a:rPr>
              <a:t>obs+sentimento+necessidade</a:t>
            </a:r>
            <a:r>
              <a:rPr lang="pt-BR" sz="2000" dirty="0">
                <a:solidFill>
                  <a:schemeClr val="bg1"/>
                </a:solidFill>
              </a:rPr>
              <a:t>) + descrever o comportamento específico inadequado + oferecer alternativa de comportamento (idealmente 2 – abrir para diálogo).</a:t>
            </a:r>
          </a:p>
        </p:txBody>
      </p:sp>
      <p:sp>
        <p:nvSpPr>
          <p:cNvPr id="22" name="Seta: para a Direita 21">
            <a:extLst>
              <a:ext uri="{FF2B5EF4-FFF2-40B4-BE49-F238E27FC236}">
                <a16:creationId xmlns:a16="http://schemas.microsoft.com/office/drawing/2014/main" id="{870ADF8F-E546-40E1-8824-9E094DF9CAD1}"/>
              </a:ext>
            </a:extLst>
          </p:cNvPr>
          <p:cNvSpPr/>
          <p:nvPr/>
        </p:nvSpPr>
        <p:spPr>
          <a:xfrm>
            <a:off x="2260069" y="771756"/>
            <a:ext cx="2158778" cy="512181"/>
          </a:xfrm>
          <a:prstGeom prst="right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Elogio Descritivo</a:t>
            </a:r>
          </a:p>
        </p:txBody>
      </p:sp>
      <p:sp>
        <p:nvSpPr>
          <p:cNvPr id="23" name="Seta: para a Direita 22">
            <a:extLst>
              <a:ext uri="{FF2B5EF4-FFF2-40B4-BE49-F238E27FC236}">
                <a16:creationId xmlns:a16="http://schemas.microsoft.com/office/drawing/2014/main" id="{2602382C-EE51-484A-AE55-09B765E9ED12}"/>
              </a:ext>
            </a:extLst>
          </p:cNvPr>
          <p:cNvSpPr/>
          <p:nvPr/>
        </p:nvSpPr>
        <p:spPr>
          <a:xfrm flipH="1">
            <a:off x="202887" y="782302"/>
            <a:ext cx="2057182" cy="512181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Parecer Específico</a:t>
            </a:r>
          </a:p>
        </p:txBody>
      </p:sp>
      <p:pic>
        <p:nvPicPr>
          <p:cNvPr id="10" name="Imagem 9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77E62898-8534-4846-8AF1-67952684C7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13242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Uma imagem contendo objeto&#10;&#10;Descrição gerada com alta confiança">
            <a:extLst>
              <a:ext uri="{FF2B5EF4-FFF2-40B4-BE49-F238E27FC236}">
                <a16:creationId xmlns:a16="http://schemas.microsoft.com/office/drawing/2014/main" id="{CEEDCD6C-98B4-4E1B-B9E2-1CF2844F84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567DDB18-9EA4-43D2-87FD-9A80F13EBB88}"/>
              </a:ext>
            </a:extLst>
          </p:cNvPr>
          <p:cNvSpPr txBox="1"/>
          <p:nvPr/>
        </p:nvSpPr>
        <p:spPr>
          <a:xfrm>
            <a:off x="3190895" y="6236095"/>
            <a:ext cx="5895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chemeClr val="accent6"/>
                </a:solidFill>
              </a:rPr>
              <a:t>Exceção: agressivo com si, com outros, com ambiente.</a:t>
            </a:r>
          </a:p>
        </p:txBody>
      </p:sp>
      <p:sp>
        <p:nvSpPr>
          <p:cNvPr id="17" name="Fluxograma: Conector 16">
            <a:extLst>
              <a:ext uri="{FF2B5EF4-FFF2-40B4-BE49-F238E27FC236}">
                <a16:creationId xmlns:a16="http://schemas.microsoft.com/office/drawing/2014/main" id="{625F9AE0-970A-4DBE-B6D8-91A214884682}"/>
              </a:ext>
            </a:extLst>
          </p:cNvPr>
          <p:cNvSpPr/>
          <p:nvPr/>
        </p:nvSpPr>
        <p:spPr>
          <a:xfrm>
            <a:off x="4907758" y="549000"/>
            <a:ext cx="2880000" cy="2880000"/>
          </a:xfrm>
          <a:prstGeom prst="flowChartConnector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dirty="0"/>
              <a:t>Comportamento Alvo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8D448962-8553-48D0-9974-F0B63A4A59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6" t="48876" r="5569" b="34546"/>
          <a:stretch/>
        </p:blipFill>
        <p:spPr>
          <a:xfrm>
            <a:off x="1650490" y="1269000"/>
            <a:ext cx="1193228" cy="1440000"/>
          </a:xfrm>
          <a:prstGeom prst="rect">
            <a:avLst/>
          </a:prstGeom>
        </p:spPr>
      </p:pic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B083DB90-4FE4-4579-A6B4-FCDF4BF7543E}"/>
              </a:ext>
            </a:extLst>
          </p:cNvPr>
          <p:cNvCxnSpPr>
            <a:cxnSpLocks/>
            <a:stCxn id="18" idx="3"/>
            <a:endCxn id="17" idx="2"/>
          </p:cNvCxnSpPr>
          <p:nvPr/>
        </p:nvCxnSpPr>
        <p:spPr>
          <a:xfrm>
            <a:off x="2843718" y="1989000"/>
            <a:ext cx="206404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FD812CEC-385F-4C48-902D-12A106475F0C}"/>
              </a:ext>
            </a:extLst>
          </p:cNvPr>
          <p:cNvSpPr txBox="1"/>
          <p:nvPr/>
        </p:nvSpPr>
        <p:spPr>
          <a:xfrm>
            <a:off x="332508" y="3686080"/>
            <a:ext cx="1161274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Parecer Específico</a:t>
            </a:r>
          </a:p>
          <a:p>
            <a:endParaRPr lang="pt-BR" sz="2800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pt-BR" sz="2000" dirty="0">
                <a:solidFill>
                  <a:schemeClr val="bg1"/>
                </a:solidFill>
              </a:rPr>
              <a:t>Criança precisa entender qual é o comportamento inadequado e uma possível alternativa (precisamos falar, deixar claro).</a:t>
            </a:r>
          </a:p>
          <a:p>
            <a:pPr marL="285750" indent="-285750">
              <a:buFontTx/>
              <a:buChar char="-"/>
            </a:pPr>
            <a:r>
              <a:rPr lang="pt-BR" sz="2000" dirty="0">
                <a:solidFill>
                  <a:schemeClr val="bg1"/>
                </a:solidFill>
              </a:rPr>
              <a:t>Segredo: aumentar o </a:t>
            </a:r>
            <a:r>
              <a:rPr lang="pt-BR" sz="2000" b="1" dirty="0">
                <a:solidFill>
                  <a:schemeClr val="bg1"/>
                </a:solidFill>
              </a:rPr>
              <a:t>repertório</a:t>
            </a:r>
            <a:r>
              <a:rPr lang="pt-BR" sz="2000" dirty="0">
                <a:solidFill>
                  <a:schemeClr val="bg1"/>
                </a:solidFill>
              </a:rPr>
              <a:t> das crianças! </a:t>
            </a:r>
          </a:p>
          <a:p>
            <a:pPr marL="285750" indent="-285750">
              <a:buFontTx/>
              <a:buChar char="-"/>
            </a:pPr>
            <a:r>
              <a:rPr lang="pt-BR" sz="2000" dirty="0">
                <a:solidFill>
                  <a:schemeClr val="bg1"/>
                </a:solidFill>
              </a:rPr>
              <a:t>Nome da criança + CNV (</a:t>
            </a:r>
            <a:r>
              <a:rPr lang="pt-BR" sz="2000" dirty="0" err="1">
                <a:solidFill>
                  <a:schemeClr val="bg1"/>
                </a:solidFill>
              </a:rPr>
              <a:t>obs+sentimento+necessidade</a:t>
            </a:r>
            <a:r>
              <a:rPr lang="pt-BR" sz="2000" dirty="0">
                <a:solidFill>
                  <a:schemeClr val="bg1"/>
                </a:solidFill>
              </a:rPr>
              <a:t>) + descrever o comportamento específico inadequado + oferecer alternativa de comportamento (idealmente 2 – abrir para diálogo).</a:t>
            </a:r>
          </a:p>
        </p:txBody>
      </p:sp>
      <p:sp>
        <p:nvSpPr>
          <p:cNvPr id="23" name="Seta: para a Direita 22">
            <a:extLst>
              <a:ext uri="{FF2B5EF4-FFF2-40B4-BE49-F238E27FC236}">
                <a16:creationId xmlns:a16="http://schemas.microsoft.com/office/drawing/2014/main" id="{C09E9BB2-10F0-4B7E-A8D4-4305F22D21DC}"/>
              </a:ext>
            </a:extLst>
          </p:cNvPr>
          <p:cNvSpPr/>
          <p:nvPr/>
        </p:nvSpPr>
        <p:spPr>
          <a:xfrm>
            <a:off x="2260069" y="771756"/>
            <a:ext cx="2158778" cy="512181"/>
          </a:xfrm>
          <a:prstGeom prst="right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Elogio Descritivo</a:t>
            </a:r>
          </a:p>
        </p:txBody>
      </p:sp>
      <p:sp>
        <p:nvSpPr>
          <p:cNvPr id="24" name="Seta: para a Direita 23">
            <a:extLst>
              <a:ext uri="{FF2B5EF4-FFF2-40B4-BE49-F238E27FC236}">
                <a16:creationId xmlns:a16="http://schemas.microsoft.com/office/drawing/2014/main" id="{9692E17A-E73F-40C4-B448-C24A6D810164}"/>
              </a:ext>
            </a:extLst>
          </p:cNvPr>
          <p:cNvSpPr/>
          <p:nvPr/>
        </p:nvSpPr>
        <p:spPr>
          <a:xfrm flipH="1">
            <a:off x="202887" y="782302"/>
            <a:ext cx="2057182" cy="512181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Parecer Específico</a:t>
            </a:r>
          </a:p>
        </p:txBody>
      </p:sp>
      <p:pic>
        <p:nvPicPr>
          <p:cNvPr id="10" name="Imagem 9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33828A68-F186-48EC-BCED-FB3F9B513E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7777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 descr="Uma imagem contendo objeto&#10;&#10;Descrição gerada com alta confiança">
            <a:extLst>
              <a:ext uri="{FF2B5EF4-FFF2-40B4-BE49-F238E27FC236}">
                <a16:creationId xmlns:a16="http://schemas.microsoft.com/office/drawing/2014/main" id="{DB0B7CB0-5DD5-49B6-87C5-E40133C740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luxograma: Conector 3">
            <a:extLst>
              <a:ext uri="{FF2B5EF4-FFF2-40B4-BE49-F238E27FC236}">
                <a16:creationId xmlns:a16="http://schemas.microsoft.com/office/drawing/2014/main" id="{E0001081-62FB-47FC-99E7-FDA0A672439E}"/>
              </a:ext>
            </a:extLst>
          </p:cNvPr>
          <p:cNvSpPr/>
          <p:nvPr/>
        </p:nvSpPr>
        <p:spPr>
          <a:xfrm>
            <a:off x="5151176" y="304799"/>
            <a:ext cx="2880000" cy="2880000"/>
          </a:xfrm>
          <a:prstGeom prst="flowChartConnector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dirty="0"/>
              <a:t>Comportamento Alvo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72223852-2772-451E-AE1C-93E8650EC8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6" t="48876" r="5569" b="34546"/>
          <a:stretch/>
        </p:blipFill>
        <p:spPr>
          <a:xfrm>
            <a:off x="1893908" y="1024799"/>
            <a:ext cx="1193228" cy="1440000"/>
          </a:xfrm>
          <a:prstGeom prst="rect">
            <a:avLst/>
          </a:prstGeom>
        </p:spPr>
      </p:pic>
      <p:cxnSp>
        <p:nvCxnSpPr>
          <p:cNvPr id="31" name="Conector de Seta Reta 30">
            <a:extLst>
              <a:ext uri="{FF2B5EF4-FFF2-40B4-BE49-F238E27FC236}">
                <a16:creationId xmlns:a16="http://schemas.microsoft.com/office/drawing/2014/main" id="{A6AD1200-DBFD-4D0B-A2EE-7B659F286849}"/>
              </a:ext>
            </a:extLst>
          </p:cNvPr>
          <p:cNvCxnSpPr>
            <a:cxnSpLocks/>
            <a:stCxn id="15" idx="3"/>
            <a:endCxn id="4" idx="2"/>
          </p:cNvCxnSpPr>
          <p:nvPr/>
        </p:nvCxnSpPr>
        <p:spPr>
          <a:xfrm>
            <a:off x="3087136" y="1744799"/>
            <a:ext cx="206404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71417C8E-D09A-4C51-8CE3-4207277AED33}"/>
              </a:ext>
            </a:extLst>
          </p:cNvPr>
          <p:cNvSpPr txBox="1"/>
          <p:nvPr/>
        </p:nvSpPr>
        <p:spPr>
          <a:xfrm>
            <a:off x="332509" y="1744799"/>
            <a:ext cx="1289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Momento 1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A7A195B-F34E-46C8-A591-9441461D6880}"/>
              </a:ext>
            </a:extLst>
          </p:cNvPr>
          <p:cNvSpPr txBox="1"/>
          <p:nvPr/>
        </p:nvSpPr>
        <p:spPr>
          <a:xfrm>
            <a:off x="332509" y="4483001"/>
            <a:ext cx="1289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Momento 2</a:t>
            </a:r>
          </a:p>
        </p:txBody>
      </p:sp>
      <p:sp>
        <p:nvSpPr>
          <p:cNvPr id="11" name="Fluxograma: Conector 10">
            <a:extLst>
              <a:ext uri="{FF2B5EF4-FFF2-40B4-BE49-F238E27FC236}">
                <a16:creationId xmlns:a16="http://schemas.microsoft.com/office/drawing/2014/main" id="{3A0DAEB3-4BF2-4F57-9FE8-A34E407C7528}"/>
              </a:ext>
            </a:extLst>
          </p:cNvPr>
          <p:cNvSpPr/>
          <p:nvPr/>
        </p:nvSpPr>
        <p:spPr>
          <a:xfrm>
            <a:off x="5183065" y="3227667"/>
            <a:ext cx="2880000" cy="2880000"/>
          </a:xfrm>
          <a:prstGeom prst="flowChartConnector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dirty="0"/>
              <a:t>Comportamento Alvo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D88D1A45-C720-4CB3-A554-81320E7856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6" t="48876" r="5569" b="34546"/>
          <a:stretch/>
        </p:blipFill>
        <p:spPr>
          <a:xfrm>
            <a:off x="2346759" y="3947667"/>
            <a:ext cx="1193228" cy="1440000"/>
          </a:xfrm>
          <a:prstGeom prst="rect">
            <a:avLst/>
          </a:prstGeom>
        </p:spPr>
      </p:pic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0F4C7BD2-5099-472E-B298-4AD84FB16AB9}"/>
              </a:ext>
            </a:extLst>
          </p:cNvPr>
          <p:cNvCxnSpPr>
            <a:cxnSpLocks/>
            <a:stCxn id="12" idx="3"/>
            <a:endCxn id="11" idx="2"/>
          </p:cNvCxnSpPr>
          <p:nvPr/>
        </p:nvCxnSpPr>
        <p:spPr>
          <a:xfrm>
            <a:off x="3539987" y="4667667"/>
            <a:ext cx="1643078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46C0FDE6-9E46-480A-BB81-1D5A767D48CD}"/>
              </a:ext>
            </a:extLst>
          </p:cNvPr>
          <p:cNvSpPr txBox="1"/>
          <p:nvPr/>
        </p:nvSpPr>
        <p:spPr>
          <a:xfrm>
            <a:off x="1770167" y="3403001"/>
            <a:ext cx="234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Aproximação Sucessiva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505B232-3F23-408A-BD57-1360A5BAC620}"/>
              </a:ext>
            </a:extLst>
          </p:cNvPr>
          <p:cNvSpPr txBox="1"/>
          <p:nvPr/>
        </p:nvSpPr>
        <p:spPr>
          <a:xfrm>
            <a:off x="1427705" y="6072195"/>
            <a:ext cx="8716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Elogiar/ reforçar comportamento adequado, ainda que distante do comportamento alvo. </a:t>
            </a: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Gradativamente aproximar do comportamento alvo.</a:t>
            </a:r>
          </a:p>
        </p:txBody>
      </p:sp>
      <p:sp>
        <p:nvSpPr>
          <p:cNvPr id="21" name="Seta: para a Direita 20">
            <a:extLst>
              <a:ext uri="{FF2B5EF4-FFF2-40B4-BE49-F238E27FC236}">
                <a16:creationId xmlns:a16="http://schemas.microsoft.com/office/drawing/2014/main" id="{61981064-AD54-447C-B579-50B9A9D69FAE}"/>
              </a:ext>
            </a:extLst>
          </p:cNvPr>
          <p:cNvSpPr/>
          <p:nvPr/>
        </p:nvSpPr>
        <p:spPr>
          <a:xfrm>
            <a:off x="2346759" y="521660"/>
            <a:ext cx="2158778" cy="512181"/>
          </a:xfrm>
          <a:prstGeom prst="right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Elogio Descritivo</a:t>
            </a:r>
          </a:p>
        </p:txBody>
      </p:sp>
      <p:sp>
        <p:nvSpPr>
          <p:cNvPr id="22" name="Seta: para a Direita 21">
            <a:extLst>
              <a:ext uri="{FF2B5EF4-FFF2-40B4-BE49-F238E27FC236}">
                <a16:creationId xmlns:a16="http://schemas.microsoft.com/office/drawing/2014/main" id="{F300EC2F-9914-45F2-A99C-EFB4CAC9AFC0}"/>
              </a:ext>
            </a:extLst>
          </p:cNvPr>
          <p:cNvSpPr/>
          <p:nvPr/>
        </p:nvSpPr>
        <p:spPr>
          <a:xfrm flipH="1">
            <a:off x="289577" y="532206"/>
            <a:ext cx="2057182" cy="512181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Parecer Específico</a:t>
            </a:r>
          </a:p>
        </p:txBody>
      </p:sp>
      <p:pic>
        <p:nvPicPr>
          <p:cNvPr id="16" name="Imagem 15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2AAF9451-9B15-4949-B9CA-06A2654076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98662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gato, animal, laranja, mamífero&#10;&#10;Descrição gerada com muito alta confiança">
            <a:extLst>
              <a:ext uri="{FF2B5EF4-FFF2-40B4-BE49-F238E27FC236}">
                <a16:creationId xmlns:a16="http://schemas.microsoft.com/office/drawing/2014/main" id="{D8FE9CD1-C648-4569-9F3F-3B1B420789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17785CDE-AEB1-42F3-AB74-D2BFC59D1C06}"/>
              </a:ext>
            </a:extLst>
          </p:cNvPr>
          <p:cNvSpPr/>
          <p:nvPr/>
        </p:nvSpPr>
        <p:spPr>
          <a:xfrm>
            <a:off x="8054177" y="2934618"/>
            <a:ext cx="399295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4400" dirty="0"/>
              <a:t>Expressando o </a:t>
            </a:r>
          </a:p>
          <a:p>
            <a:pPr algn="ctr"/>
            <a:r>
              <a:rPr lang="pt-BR" sz="4400" dirty="0"/>
              <a:t>Elogio Descritivo</a:t>
            </a:r>
          </a:p>
        </p:txBody>
      </p:sp>
      <p:pic>
        <p:nvPicPr>
          <p:cNvPr id="5" name="Imagem 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000774ED-AFEA-4041-A715-D4B131092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65777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Resultado de imagem para children breath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9" b="262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265471" y="1651820"/>
            <a:ext cx="5657028" cy="39108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75E93"/>
                </a:solidFill>
                <a:latin typeface="Dax" pitchFamily="50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eaLnBrk="1" hangingPunct="1">
              <a:spcAft>
                <a:spcPts val="1200"/>
              </a:spcAft>
            </a:pPr>
            <a:r>
              <a:rPr lang="pt-BR" sz="3600" dirty="0">
                <a:solidFill>
                  <a:schemeClr val="tx1"/>
                </a:solidFill>
                <a:latin typeface="+mj-lt"/>
              </a:rPr>
              <a:t>Consciência que surge quando a gente presta atenção, intencionalmente, no momento presente sem julgamento e com gentileza.</a:t>
            </a:r>
          </a:p>
        </p:txBody>
      </p:sp>
      <p:sp>
        <p:nvSpPr>
          <p:cNvPr id="11" name="Título 3">
            <a:extLst>
              <a:ext uri="{FF2B5EF4-FFF2-40B4-BE49-F238E27FC236}">
                <a16:creationId xmlns:a16="http://schemas.microsoft.com/office/drawing/2014/main" id="{7960A438-C09E-4704-A678-F7334D7DB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471" y="623633"/>
            <a:ext cx="5456903" cy="1143000"/>
          </a:xfrm>
        </p:spPr>
        <p:txBody>
          <a:bodyPr/>
          <a:lstStyle/>
          <a:p>
            <a:pPr algn="ctr"/>
            <a:r>
              <a:rPr lang="pt-BR" dirty="0" err="1"/>
              <a:t>Mindfulness</a:t>
            </a:r>
            <a:endParaRPr lang="pt-BR" dirty="0"/>
          </a:p>
        </p:txBody>
      </p:sp>
      <p:pic>
        <p:nvPicPr>
          <p:cNvPr id="5" name="Imagem 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0D77BD78-176A-42E5-BD89-18E914CCD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31148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pessoa, interior, parede, sentado&#10;&#10;Descrição gerada com muito alta confiança">
            <a:extLst>
              <a:ext uri="{FF2B5EF4-FFF2-40B4-BE49-F238E27FC236}">
                <a16:creationId xmlns:a16="http://schemas.microsoft.com/office/drawing/2014/main" id="{EEFD6FBB-4CCE-49C6-A397-14327B98E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10901" cy="6847401"/>
          </a:xfrm>
          <a:prstGeom prst="rect">
            <a:avLst/>
          </a:prstGeom>
        </p:spPr>
      </p:pic>
      <p:sp>
        <p:nvSpPr>
          <p:cNvPr id="3" name="Shape 73">
            <a:extLst>
              <a:ext uri="{FF2B5EF4-FFF2-40B4-BE49-F238E27FC236}">
                <a16:creationId xmlns:a16="http://schemas.microsoft.com/office/drawing/2014/main" id="{B14C758C-A393-4B53-ACDD-22E94BC79B19}"/>
              </a:ext>
            </a:extLst>
          </p:cNvPr>
          <p:cNvSpPr txBox="1">
            <a:spLocks/>
          </p:cNvSpPr>
          <p:nvPr/>
        </p:nvSpPr>
        <p:spPr>
          <a:xfrm>
            <a:off x="379828" y="183219"/>
            <a:ext cx="7413674" cy="5826943"/>
          </a:xfrm>
          <a:prstGeom prst="rect">
            <a:avLst/>
          </a:prstGeom>
          <a:solidFill>
            <a:srgbClr val="00010A">
              <a:alpha val="43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Font typeface="Montserrat"/>
              <a:buNone/>
              <a:defRPr sz="14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endParaRPr lang="pt-BR" sz="24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12618" y="393061"/>
            <a:ext cx="712123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Para facilitar nossa vida:</a:t>
            </a:r>
          </a:p>
          <a:p>
            <a:pPr algn="ctr"/>
            <a:endParaRPr lang="pt-B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"/>
            </a:endParaRPr>
          </a:p>
          <a:p>
            <a:pPr algn="ct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Áudios gratuitos na internet!</a:t>
            </a:r>
          </a:p>
          <a:p>
            <a:pPr algn="ctr"/>
            <a:endParaRPr lang="pt-B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"/>
            </a:endParaRPr>
          </a:p>
          <a:p>
            <a:pPr algn="ctr"/>
            <a:r>
              <a:rPr lang="pt-BR" sz="3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http://ondaazul.link/meditacao-para-adultos</a:t>
            </a:r>
          </a:p>
          <a:p>
            <a:pPr algn="ctr"/>
            <a:endParaRPr lang="pt-BR" sz="32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"/>
            </a:endParaRPr>
          </a:p>
          <a:p>
            <a:pPr algn="ctr"/>
            <a:r>
              <a:rPr lang="pt-BR" sz="3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http://ondaazul.link/meditacao-para-criancas</a:t>
            </a:r>
          </a:p>
          <a:p>
            <a:pPr algn="ctr"/>
            <a:endParaRPr lang="pt-B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"/>
            </a:endParaRPr>
          </a:p>
          <a:p>
            <a:pPr algn="ct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Áudios de 3min a 30min.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84894AE-0421-4FDB-9C3F-56ED31E665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409" t="22410" r="6818" b="33527"/>
          <a:stretch/>
        </p:blipFill>
        <p:spPr>
          <a:xfrm>
            <a:off x="8492055" y="364512"/>
            <a:ext cx="3020291" cy="302029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2239DEA-0803-47EB-A936-6864707C16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629" t="22815" r="6598" b="34740"/>
          <a:stretch/>
        </p:blipFill>
        <p:spPr>
          <a:xfrm>
            <a:off x="8543450" y="3801479"/>
            <a:ext cx="2982681" cy="2873224"/>
          </a:xfrm>
          <a:prstGeom prst="rect">
            <a:avLst/>
          </a:prstGeom>
        </p:spPr>
      </p:pic>
      <p:pic>
        <p:nvPicPr>
          <p:cNvPr id="7" name="Imagem 6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EB3AD405-3E10-4A8F-9E7F-EAFD12A334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19445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pessoa, interior, parede, sentado&#10;&#10;Descrição gerada com muito alta confiança">
            <a:extLst>
              <a:ext uri="{FF2B5EF4-FFF2-40B4-BE49-F238E27FC236}">
                <a16:creationId xmlns:a16="http://schemas.microsoft.com/office/drawing/2014/main" id="{EEFD6FBB-4CCE-49C6-A397-14327B98E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10901" cy="6847401"/>
          </a:xfrm>
          <a:prstGeom prst="rect">
            <a:avLst/>
          </a:prstGeom>
        </p:spPr>
      </p:pic>
      <p:sp>
        <p:nvSpPr>
          <p:cNvPr id="3" name="Shape 73">
            <a:extLst>
              <a:ext uri="{FF2B5EF4-FFF2-40B4-BE49-F238E27FC236}">
                <a16:creationId xmlns:a16="http://schemas.microsoft.com/office/drawing/2014/main" id="{B14C758C-A393-4B53-ACDD-22E94BC79B19}"/>
              </a:ext>
            </a:extLst>
          </p:cNvPr>
          <p:cNvSpPr txBox="1">
            <a:spLocks/>
          </p:cNvSpPr>
          <p:nvPr/>
        </p:nvSpPr>
        <p:spPr>
          <a:xfrm>
            <a:off x="2499360" y="459259"/>
            <a:ext cx="3169920" cy="1003782"/>
          </a:xfrm>
          <a:prstGeom prst="rect">
            <a:avLst/>
          </a:prstGeom>
          <a:solidFill>
            <a:srgbClr val="00010A">
              <a:alpha val="43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Font typeface="Montserrat"/>
              <a:buNone/>
              <a:defRPr sz="1400" b="1" i="0" u="none" strike="noStrike" cap="none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buClr>
                <a:srgbClr val="1D1D1B"/>
              </a:buClr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endParaRPr lang="pt-BR" sz="24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12618" y="669100"/>
            <a:ext cx="7121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"/>
              </a:rPr>
              <a:t>Vamos praticar!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84894AE-0421-4FDB-9C3F-56ED31E665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409" t="22410" r="6818" b="33527"/>
          <a:stretch/>
        </p:blipFill>
        <p:spPr>
          <a:xfrm>
            <a:off x="8492055" y="364512"/>
            <a:ext cx="3020291" cy="302029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2239DEA-0803-47EB-A936-6864707C16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629" t="22815" r="6598" b="34740"/>
          <a:stretch/>
        </p:blipFill>
        <p:spPr>
          <a:xfrm>
            <a:off x="8543450" y="3801479"/>
            <a:ext cx="2982681" cy="2873224"/>
          </a:xfrm>
          <a:prstGeom prst="rect">
            <a:avLst/>
          </a:prstGeom>
        </p:spPr>
      </p:pic>
      <p:pic>
        <p:nvPicPr>
          <p:cNvPr id="7" name="Imagem 6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13F04273-2CEB-48F2-8A5B-50BF5818BF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5396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1028" name="Picture 4" descr="Resultado de imagem para black kids doing test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eaLnBrk="1" hangingPunct="1"/>
            <a:r>
              <a:rPr lang="en-US" sz="3600" dirty="0">
                <a:latin typeface="+mj-lt"/>
              </a:rPr>
              <a:t>Lista de </a:t>
            </a:r>
            <a:r>
              <a:rPr lang="pt-BR" sz="3600" dirty="0">
                <a:latin typeface="+mj-lt"/>
              </a:rPr>
              <a:t>presença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457200" eaLnBrk="1" hangingPunct="1">
              <a:spcAft>
                <a:spcPts val="600"/>
              </a:spcAft>
            </a:pPr>
            <a:fld id="{C8C1A18F-344C-4C42-A23A-066EA8500602}" type="slidenum">
              <a:rPr lang="en-US" altLang="pt-BR">
                <a:solidFill>
                  <a:srgbClr val="FFFFFF"/>
                </a:solidFill>
                <a:latin typeface="+mn-lt"/>
              </a:rPr>
              <a:pPr algn="r" defTabSz="457200" eaLnBrk="1" hangingPunct="1">
                <a:spcAft>
                  <a:spcPts val="600"/>
                </a:spcAft>
              </a:pPr>
              <a:t>4</a:t>
            </a:fld>
            <a:endParaRPr lang="en-US" altLang="pt-BR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9" name="Imagem 8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F27D2B76-D7BE-4AE8-A486-3AF444E5C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98712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Resultado de imagem para children breath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2" t="9055" b="14001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56250" y="2156898"/>
            <a:ext cx="549640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+mj-lt"/>
              </a:rPr>
              <a:t>Missões:</a:t>
            </a:r>
          </a:p>
          <a:p>
            <a:pPr marL="514350" indent="-514350">
              <a:buAutoNum type="arabicPeriod"/>
            </a:pPr>
            <a:r>
              <a:rPr lang="pt-BR" sz="2800" dirty="0">
                <a:latin typeface="+mj-lt"/>
              </a:rPr>
              <a:t>Continuar com Atenção Plena 5x / semana (prática formal – pode ser com alunos).</a:t>
            </a:r>
          </a:p>
          <a:p>
            <a:pPr marL="514350" indent="-514350">
              <a:buAutoNum type="arabicPeriod"/>
            </a:pPr>
            <a:r>
              <a:rPr lang="pt-BR" sz="2800" dirty="0">
                <a:latin typeface="+mj-lt"/>
              </a:rPr>
              <a:t>Fazer 1 elogio descritivo por dia por uma semana.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565" y="311294"/>
            <a:ext cx="1799388" cy="90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754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 descr="Uma imagem contendo ao ar livre, céu, nuvens, natureza&#10;&#10;Descrição gerada com muito alta confiança">
            <a:extLst>
              <a:ext uri="{FF2B5EF4-FFF2-40B4-BE49-F238E27FC236}">
                <a16:creationId xmlns:a16="http://schemas.microsoft.com/office/drawing/2014/main" id="{4475C3B4-011E-48A1-8649-A118233058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45"/>
          <a:stretch/>
        </p:blipFill>
        <p:spPr>
          <a:xfrm>
            <a:off x="-1" y="0"/>
            <a:ext cx="12191999" cy="6864557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42137" y="623633"/>
            <a:ext cx="5810537" cy="718470"/>
          </a:xfrm>
        </p:spPr>
        <p:txBody>
          <a:bodyPr/>
          <a:lstStyle/>
          <a:p>
            <a:r>
              <a:rPr lang="pt-BR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Recapitulação expressa:</a:t>
            </a:r>
          </a:p>
        </p:txBody>
      </p:sp>
      <p:sp>
        <p:nvSpPr>
          <p:cNvPr id="6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392931" y="1576030"/>
            <a:ext cx="8618334" cy="500626"/>
          </a:xfrm>
        </p:spPr>
        <p:txBody>
          <a:bodyPr/>
          <a:lstStyle/>
          <a:p>
            <a:pPr marL="0" indent="0">
              <a:buNone/>
            </a:pPr>
            <a:r>
              <a:rPr lang="pt-BR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Quando alguém na rua não te cumprimenta...</a:t>
            </a:r>
          </a:p>
        </p:txBody>
      </p:sp>
      <p:sp>
        <p:nvSpPr>
          <p:cNvPr id="7" name="Espaço Reservado para Texto 2"/>
          <p:cNvSpPr txBox="1">
            <a:spLocks/>
          </p:cNvSpPr>
          <p:nvPr/>
        </p:nvSpPr>
        <p:spPr>
          <a:xfrm>
            <a:off x="850133" y="3646666"/>
            <a:ext cx="2571496" cy="706696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Otimismo</a:t>
            </a:r>
          </a:p>
        </p:txBody>
      </p:sp>
      <p:sp>
        <p:nvSpPr>
          <p:cNvPr id="8" name="Espaço Reservado para Texto 2"/>
          <p:cNvSpPr txBox="1">
            <a:spLocks/>
          </p:cNvSpPr>
          <p:nvPr/>
        </p:nvSpPr>
        <p:spPr>
          <a:xfrm>
            <a:off x="5023924" y="2552699"/>
            <a:ext cx="5285199" cy="500218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Otimistas vivem mais e melhor</a:t>
            </a:r>
          </a:p>
        </p:txBody>
      </p:sp>
      <p:sp>
        <p:nvSpPr>
          <p:cNvPr id="9" name="Espaço Reservado para Texto 2"/>
          <p:cNvSpPr txBox="1">
            <a:spLocks/>
          </p:cNvSpPr>
          <p:nvPr/>
        </p:nvSpPr>
        <p:spPr>
          <a:xfrm>
            <a:off x="5023924" y="4515449"/>
            <a:ext cx="6387775" cy="534616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ABC (EIC) e Estilo Explicativo</a:t>
            </a:r>
          </a:p>
        </p:txBody>
      </p:sp>
      <p:sp>
        <p:nvSpPr>
          <p:cNvPr id="10" name="Espaço Reservado para Texto 2"/>
          <p:cNvSpPr txBox="1">
            <a:spLocks/>
          </p:cNvSpPr>
          <p:nvPr/>
        </p:nvSpPr>
        <p:spPr>
          <a:xfrm>
            <a:off x="5023923" y="5322965"/>
            <a:ext cx="6387775" cy="905754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Eventos Ruins: temporário e específico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Eventos Bons: permanente e abrangente</a:t>
            </a:r>
          </a:p>
        </p:txBody>
      </p:sp>
      <p:sp>
        <p:nvSpPr>
          <p:cNvPr id="12" name="Seta: Dobrada 11"/>
          <p:cNvSpPr/>
          <p:nvPr/>
        </p:nvSpPr>
        <p:spPr>
          <a:xfrm>
            <a:off x="1951525" y="2552699"/>
            <a:ext cx="2983910" cy="1047135"/>
          </a:xfrm>
          <a:prstGeom prst="bentArrow">
            <a:avLst>
              <a:gd name="adj1" fmla="val 16549"/>
              <a:gd name="adj2" fmla="val 25000"/>
              <a:gd name="adj3" fmla="val 25000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3" name="Seta: Dobrada 12"/>
          <p:cNvSpPr/>
          <p:nvPr/>
        </p:nvSpPr>
        <p:spPr>
          <a:xfrm flipV="1">
            <a:off x="1951524" y="4430645"/>
            <a:ext cx="2983910" cy="1660438"/>
          </a:xfrm>
          <a:prstGeom prst="bentArrow">
            <a:avLst>
              <a:gd name="adj1" fmla="val 11220"/>
              <a:gd name="adj2" fmla="val 15230"/>
              <a:gd name="adj3" fmla="val 25000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Seta: Dobrada 13"/>
          <p:cNvSpPr/>
          <p:nvPr/>
        </p:nvSpPr>
        <p:spPr>
          <a:xfrm flipV="1">
            <a:off x="2374491" y="4430645"/>
            <a:ext cx="2560943" cy="619420"/>
          </a:xfrm>
          <a:prstGeom prst="bentArrow">
            <a:avLst>
              <a:gd name="adj1" fmla="val 30835"/>
              <a:gd name="adj2" fmla="val 46429"/>
              <a:gd name="adj3" fmla="val 50000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5" name="Seta: para a Direita 14">
            <a:extLst>
              <a:ext uri="{FF2B5EF4-FFF2-40B4-BE49-F238E27FC236}">
                <a16:creationId xmlns:a16="http://schemas.microsoft.com/office/drawing/2014/main" id="{BC5EA13C-7C5C-4348-B13B-59AEBFAFFBDF}"/>
              </a:ext>
            </a:extLst>
          </p:cNvPr>
          <p:cNvSpPr/>
          <p:nvPr/>
        </p:nvSpPr>
        <p:spPr>
          <a:xfrm>
            <a:off x="5961509" y="6256506"/>
            <a:ext cx="2158778" cy="512181"/>
          </a:xfrm>
          <a:prstGeom prst="right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Elogio Descritivo</a:t>
            </a:r>
          </a:p>
        </p:txBody>
      </p:sp>
      <p:sp>
        <p:nvSpPr>
          <p:cNvPr id="16" name="Seta: para a Direita 15">
            <a:extLst>
              <a:ext uri="{FF2B5EF4-FFF2-40B4-BE49-F238E27FC236}">
                <a16:creationId xmlns:a16="http://schemas.microsoft.com/office/drawing/2014/main" id="{C9A3BD15-61BD-4E06-9EFA-3EE85689E97A}"/>
              </a:ext>
            </a:extLst>
          </p:cNvPr>
          <p:cNvSpPr/>
          <p:nvPr/>
        </p:nvSpPr>
        <p:spPr>
          <a:xfrm flipH="1">
            <a:off x="3725549" y="6267052"/>
            <a:ext cx="2158778" cy="512181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Parecer Específico</a:t>
            </a:r>
          </a:p>
        </p:txBody>
      </p:sp>
      <p:pic>
        <p:nvPicPr>
          <p:cNvPr id="18" name="Imagem 17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C7501AAA-CBEB-4D9A-BB4D-EA36CEE62F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02772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BB15ECA-1C56-4445-B15B-87E2F57D30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6E1B61E-92F5-4F1E-97EA-AF7FA0E85705}"/>
              </a:ext>
            </a:extLst>
          </p:cNvPr>
          <p:cNvSpPr txBox="1"/>
          <p:nvPr/>
        </p:nvSpPr>
        <p:spPr>
          <a:xfrm>
            <a:off x="134855" y="276376"/>
            <a:ext cx="12057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latin typeface="+mj-lt"/>
              </a:rPr>
              <a:t>Com os alunos: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545F496-8A30-478D-8218-3D6B840B4616}"/>
              </a:ext>
            </a:extLst>
          </p:cNvPr>
          <p:cNvSpPr/>
          <p:nvPr/>
        </p:nvSpPr>
        <p:spPr>
          <a:xfrm>
            <a:off x="496908" y="4130045"/>
            <a:ext cx="5666509" cy="156966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>
            <a:spAutoFit/>
          </a:bodyPr>
          <a:lstStyle/>
          <a:p>
            <a:pPr marL="0" indent="0" algn="ctr" eaLnBrk="1" hangingPunct="1">
              <a:buNone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ACREDITAR</a:t>
            </a:r>
          </a:p>
          <a:p>
            <a:pPr marL="0" indent="0" eaLnBrk="1" hangingPunct="1">
              <a:buNone/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História do </a:t>
            </a:r>
            <a:r>
              <a:rPr lang="pt-BR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Lipe</a:t>
            </a: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Boa e Zé Tá Ruim.</a:t>
            </a:r>
          </a:p>
          <a:p>
            <a:pPr marL="0" indent="0" eaLnBrk="1" hangingPunct="1">
              <a:buNone/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Jogo de perguntas e respostas.</a:t>
            </a:r>
          </a:p>
          <a:p>
            <a:pPr marL="0" indent="0" eaLnBrk="1" hangingPunct="1">
              <a:buNone/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Brincadeira do Nó Humano</a:t>
            </a:r>
          </a:p>
        </p:txBody>
      </p:sp>
      <p:pic>
        <p:nvPicPr>
          <p:cNvPr id="5" name="Imagem 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F197DACC-BCC9-4141-9DC7-E05E3FF4E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87634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ao ar livre, céu, árvore, natureza&#10;&#10;Descrição gerada com muito alta confiança">
            <a:extLst>
              <a:ext uri="{FF2B5EF4-FFF2-40B4-BE49-F238E27FC236}">
                <a16:creationId xmlns:a16="http://schemas.microsoft.com/office/drawing/2014/main" id="{7BB669AE-3DBB-41A0-BDD5-D2AC6A28E0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BE3EE58-40BD-4385-BD4F-37DC20138EA5}"/>
              </a:ext>
            </a:extLst>
          </p:cNvPr>
          <p:cNvSpPr txBox="1"/>
          <p:nvPr/>
        </p:nvSpPr>
        <p:spPr>
          <a:xfrm>
            <a:off x="385978" y="382012"/>
            <a:ext cx="114200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highlight>
                  <a:srgbClr val="FFFF00"/>
                </a:highlight>
                <a:latin typeface="+mj-lt"/>
              </a:rPr>
              <a:t>Facilitador, discutir e </a:t>
            </a:r>
            <a:r>
              <a:rPr lang="pt-BR" sz="3200" dirty="0" err="1">
                <a:highlight>
                  <a:srgbClr val="FFFF00"/>
                </a:highlight>
                <a:latin typeface="+mj-lt"/>
              </a:rPr>
              <a:t>co-criar</a:t>
            </a:r>
            <a:r>
              <a:rPr lang="pt-BR" sz="3200" dirty="0">
                <a:highlight>
                  <a:srgbClr val="FFFF00"/>
                </a:highlight>
                <a:latin typeface="+mj-lt"/>
              </a:rPr>
              <a:t> soluções. Exemplo: </a:t>
            </a:r>
          </a:p>
          <a:p>
            <a:endParaRPr lang="pt-BR" sz="3200" dirty="0">
              <a:solidFill>
                <a:schemeClr val="bg1"/>
              </a:solidFill>
              <a:latin typeface="+mj-lt"/>
            </a:endParaRPr>
          </a:p>
          <a:p>
            <a:r>
              <a:rPr lang="pt-BR" sz="3200" dirty="0">
                <a:solidFill>
                  <a:schemeClr val="bg1"/>
                </a:solidFill>
                <a:latin typeface="+mj-lt"/>
              </a:rPr>
              <a:t>Aluno sempre diz que não consegue e que é burro.</a:t>
            </a:r>
          </a:p>
          <a:p>
            <a:pPr marL="914400" lvl="1" indent="-457200">
              <a:buFontTx/>
              <a:buChar char="-"/>
            </a:pPr>
            <a:r>
              <a:rPr lang="pt-BR" sz="3200" dirty="0">
                <a:solidFill>
                  <a:schemeClr val="bg1"/>
                </a:solidFill>
                <a:latin typeface="+mj-lt"/>
              </a:rPr>
              <a:t>Sugestão: relembre a história e a “chavinha”. Tentem entender o que fez de errado e como podem fazer melhor da próxima vez. Foque em itens específico que estejam sob domínio do aluno.</a:t>
            </a:r>
          </a:p>
        </p:txBody>
      </p:sp>
      <p:pic>
        <p:nvPicPr>
          <p:cNvPr id="5" name="Imagem 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AE933E6C-15A1-4C95-A2A3-068D332F4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36307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3002588-9E5A-4815-8A24-2A443CB76B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648"/>
          <a:stretch/>
        </p:blipFill>
        <p:spPr>
          <a:xfrm>
            <a:off x="-1" y="1"/>
            <a:ext cx="12192000" cy="61322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09214B-9B60-4A94-88B5-44CB8D263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04"/>
          <a:stretch>
            <a:fillRect/>
          </a:stretch>
        </p:blipFill>
        <p:spPr>
          <a:xfrm>
            <a:off x="0" y="1783365"/>
            <a:ext cx="12192000" cy="5074635"/>
          </a:xfrm>
          <a:custGeom>
            <a:avLst/>
            <a:gdLst>
              <a:gd name="connsiteX0" fmla="*/ 0 w 12192000"/>
              <a:gd name="connsiteY0" fmla="*/ 0 h 5074635"/>
              <a:gd name="connsiteX1" fmla="*/ 12192000 w 12192000"/>
              <a:gd name="connsiteY1" fmla="*/ 0 h 5074635"/>
              <a:gd name="connsiteX2" fmla="*/ 12192000 w 12192000"/>
              <a:gd name="connsiteY2" fmla="*/ 5074635 h 5074635"/>
              <a:gd name="connsiteX3" fmla="*/ 0 w 12192000"/>
              <a:gd name="connsiteY3" fmla="*/ 5074635 h 5074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074635">
                <a:moveTo>
                  <a:pt x="0" y="0"/>
                </a:moveTo>
                <a:lnTo>
                  <a:pt x="12192000" y="0"/>
                </a:lnTo>
                <a:lnTo>
                  <a:pt x="12192000" y="5074635"/>
                </a:lnTo>
                <a:lnTo>
                  <a:pt x="0" y="5074635"/>
                </a:lnTo>
                <a:close/>
              </a:path>
            </a:pathLst>
          </a:cu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2D3B0A6-CA1A-4468-89DF-4A7CB53B0E76}"/>
              </a:ext>
            </a:extLst>
          </p:cNvPr>
          <p:cNvSpPr txBox="1"/>
          <p:nvPr/>
        </p:nvSpPr>
        <p:spPr>
          <a:xfrm>
            <a:off x="0" y="5862563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latin typeface="+mj-lt"/>
              </a:rPr>
              <a:t>Avaliação pós-Encontro</a:t>
            </a:r>
          </a:p>
        </p:txBody>
      </p:sp>
      <p:pic>
        <p:nvPicPr>
          <p:cNvPr id="5" name="Imagem 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722C091B-FC6F-4038-806A-4218F44A2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54001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529" y="-64312"/>
            <a:ext cx="12300933" cy="7048435"/>
            <a:chOff x="-529" y="-64312"/>
            <a:chExt cx="12300933" cy="7048435"/>
          </a:xfrm>
        </p:grpSpPr>
        <p:pic>
          <p:nvPicPr>
            <p:cNvPr id="45" name="Imagem 4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29" y="-64312"/>
              <a:ext cx="12300933" cy="7048435"/>
            </a:xfrm>
            <a:prstGeom prst="rect">
              <a:avLst/>
            </a:prstGeom>
          </p:spPr>
        </p:pic>
        <p:pic>
          <p:nvPicPr>
            <p:cNvPr id="14" name="Imagem 13"/>
            <p:cNvPicPr>
              <a:picLocks noChangeAspect="1"/>
            </p:cNvPicPr>
            <p:nvPr/>
          </p:nvPicPr>
          <p:blipFill rotWithShape="1">
            <a:blip r:embed="rId2"/>
            <a:srcRect l="33370" r="31913"/>
            <a:stretch/>
          </p:blipFill>
          <p:spPr>
            <a:xfrm flipH="1">
              <a:off x="-1" y="-64312"/>
              <a:ext cx="4270501" cy="7048435"/>
            </a:xfrm>
            <a:prstGeom prst="rect">
              <a:avLst/>
            </a:prstGeom>
          </p:spPr>
        </p:pic>
      </p:grpSp>
      <p:sp>
        <p:nvSpPr>
          <p:cNvPr id="11" name="Retângulo 10">
            <a:extLst>
              <a:ext uri="{FF2B5EF4-FFF2-40B4-BE49-F238E27FC236}">
                <a16:creationId xmlns:a16="http://schemas.microsoft.com/office/drawing/2014/main" id="{1401A096-B853-4CD2-9741-4AFDA7FDDF27}"/>
              </a:ext>
            </a:extLst>
          </p:cNvPr>
          <p:cNvSpPr/>
          <p:nvPr/>
        </p:nvSpPr>
        <p:spPr>
          <a:xfrm>
            <a:off x="-14177" y="-64312"/>
            <a:ext cx="4695840" cy="69356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" name="Grupo 5"/>
          <p:cNvGrpSpPr/>
          <p:nvPr/>
        </p:nvGrpSpPr>
        <p:grpSpPr>
          <a:xfrm>
            <a:off x="0" y="6331386"/>
            <a:ext cx="12256382" cy="540262"/>
            <a:chOff x="116059" y="4699065"/>
            <a:chExt cx="12256382" cy="540262"/>
          </a:xfrm>
        </p:grpSpPr>
        <p:sp>
          <p:nvSpPr>
            <p:cNvPr id="7" name="Retângulo 6"/>
            <p:cNvSpPr/>
            <p:nvPr/>
          </p:nvSpPr>
          <p:spPr>
            <a:xfrm>
              <a:off x="116059" y="5120184"/>
              <a:ext cx="12192000" cy="119143"/>
            </a:xfrm>
            <a:prstGeom prst="rect">
              <a:avLst/>
            </a:prstGeom>
            <a:solidFill>
              <a:srgbClr val="005E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2261032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7185317" y="5120184"/>
              <a:ext cx="2520000" cy="119143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02729" y="4699065"/>
              <a:ext cx="569712" cy="540000"/>
            </a:xfrm>
            <a:prstGeom prst="rect">
              <a:avLst/>
            </a:prstGeom>
          </p:spPr>
        </p:pic>
      </p:grpSp>
      <p:sp>
        <p:nvSpPr>
          <p:cNvPr id="13" name="Retângulo 12">
            <a:extLst>
              <a:ext uri="{FF2B5EF4-FFF2-40B4-BE49-F238E27FC236}">
                <a16:creationId xmlns:a16="http://schemas.microsoft.com/office/drawing/2014/main" id="{E0A83921-C0CE-491B-B59A-D6B4F1DA670F}"/>
              </a:ext>
            </a:extLst>
          </p:cNvPr>
          <p:cNvSpPr/>
          <p:nvPr/>
        </p:nvSpPr>
        <p:spPr>
          <a:xfrm>
            <a:off x="6673997" y="2067829"/>
            <a:ext cx="3310522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pt-BR" sz="6000" i="1" dirty="0">
                <a:solidFill>
                  <a:srgbClr val="FFE400"/>
                </a:solidFill>
                <a:latin typeface="+mj-lt"/>
              </a:rPr>
              <a:t>Obrigado!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38C8CF6-05F0-4B4D-9F6E-A2FB76A0F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503" y="2750270"/>
            <a:ext cx="3531095" cy="130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78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1A576F5A-7ECC-4921-9DB3-28C81B78D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33" y="780962"/>
            <a:ext cx="9762319" cy="5899896"/>
          </a:xfrm>
        </p:spPr>
        <p:txBody>
          <a:bodyPr/>
          <a:lstStyle/>
          <a:p>
            <a:r>
              <a:rPr lang="pt-BR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COMO ESTÃO?</a:t>
            </a:r>
            <a:br>
              <a:rPr lang="pt-BR" sz="4400" dirty="0">
                <a:latin typeface="+mj-lt"/>
              </a:rPr>
            </a:br>
            <a:br>
              <a:rPr lang="pt-BR" sz="4400" dirty="0">
                <a:latin typeface="+mj-lt"/>
              </a:rPr>
            </a:br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Como passaram de recesso / férias?</a:t>
            </a:r>
            <a:b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b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Continuam executando as práticas de Atenção Plena?</a:t>
            </a:r>
            <a:b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b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 que se lembram de mais interessante de nossos primeiros 4 Encontros? O que te marcou?</a:t>
            </a:r>
            <a:endParaRPr lang="pt-B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BB7ABE9-E14A-4F79-A6DF-FEBB7FE6CDB6}"/>
              </a:ext>
            </a:extLst>
          </p:cNvPr>
          <p:cNvSpPr/>
          <p:nvPr/>
        </p:nvSpPr>
        <p:spPr>
          <a:xfrm>
            <a:off x="9861452" y="5590339"/>
            <a:ext cx="2330548" cy="12676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C92F118-5DA3-4B4C-B244-84505B68D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4551" y="5842260"/>
            <a:ext cx="2064324" cy="76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397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4DF22A9-8CEE-4897-996E-C5AA413368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BE3EE58-40BD-4385-BD4F-37DC20138EA5}"/>
              </a:ext>
            </a:extLst>
          </p:cNvPr>
          <p:cNvSpPr txBox="1"/>
          <p:nvPr/>
        </p:nvSpPr>
        <p:spPr>
          <a:xfrm>
            <a:off x="138544" y="4782589"/>
            <a:ext cx="52828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+mj-lt"/>
              </a:rPr>
              <a:t>A qualquer momento:</a:t>
            </a:r>
          </a:p>
          <a:p>
            <a:r>
              <a:rPr lang="pt-BR" sz="3200" dirty="0">
                <a:solidFill>
                  <a:schemeClr val="bg1"/>
                </a:solidFill>
                <a:latin typeface="+mj-lt"/>
              </a:rPr>
              <a:t>Liberdade total para perguntar.</a:t>
            </a:r>
          </a:p>
        </p:txBody>
      </p:sp>
      <p:pic>
        <p:nvPicPr>
          <p:cNvPr id="5" name="Imagem 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6176EF60-7D83-456D-9811-25E0A9F1B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5848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ao ar livre, céu, árvore, natureza&#10;&#10;Descrição gerada com muito alta confiança">
            <a:extLst>
              <a:ext uri="{FF2B5EF4-FFF2-40B4-BE49-F238E27FC236}">
                <a16:creationId xmlns:a16="http://schemas.microsoft.com/office/drawing/2014/main" id="{7BB669AE-3DBB-41A0-BDD5-D2AC6A28E0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BE3EE58-40BD-4385-BD4F-37DC20138EA5}"/>
              </a:ext>
            </a:extLst>
          </p:cNvPr>
          <p:cNvSpPr txBox="1"/>
          <p:nvPr/>
        </p:nvSpPr>
        <p:spPr>
          <a:xfrm>
            <a:off x="385978" y="382012"/>
            <a:ext cx="114200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highlight>
                  <a:srgbClr val="FFFF00"/>
                </a:highlight>
                <a:latin typeface="+mj-lt"/>
              </a:rPr>
              <a:t>Facilitador, colocar os desafios levantados anteriormente que serão discutidos no Encontro de hoje. Exemplo: </a:t>
            </a:r>
          </a:p>
          <a:p>
            <a:endParaRPr lang="pt-BR" sz="3200" dirty="0">
              <a:solidFill>
                <a:schemeClr val="bg1"/>
              </a:solidFill>
              <a:latin typeface="+mj-lt"/>
            </a:endParaRPr>
          </a:p>
          <a:p>
            <a:r>
              <a:rPr lang="pt-BR" sz="3200" dirty="0">
                <a:solidFill>
                  <a:schemeClr val="bg1"/>
                </a:solidFill>
                <a:latin typeface="+mj-lt"/>
              </a:rPr>
              <a:t>Hoje discutiremos:</a:t>
            </a:r>
          </a:p>
          <a:p>
            <a:pPr marL="457200" indent="-457200">
              <a:buFontTx/>
              <a:buChar char="-"/>
            </a:pPr>
            <a:r>
              <a:rPr lang="pt-BR" sz="3200" dirty="0">
                <a:solidFill>
                  <a:schemeClr val="bg1"/>
                </a:solidFill>
                <a:latin typeface="+mj-lt"/>
              </a:rPr>
              <a:t>Aluno sempre diz que não consegue e que é burro.</a:t>
            </a:r>
          </a:p>
        </p:txBody>
      </p:sp>
      <p:pic>
        <p:nvPicPr>
          <p:cNvPr id="5" name="Imagem 4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AE933E6C-15A1-4C95-A2A3-068D332F4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9548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animal, mamífero, gato doméstico, gato&#10;&#10;Descrição gerada com muito alta confiança">
            <a:extLst>
              <a:ext uri="{FF2B5EF4-FFF2-40B4-BE49-F238E27FC236}">
                <a16:creationId xmlns:a16="http://schemas.microsoft.com/office/drawing/2014/main" id="{E75E5F04-9787-492F-8DAE-B5B7846F90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Espaço Reservado para Texto 2">
            <a:extLst>
              <a:ext uri="{FF2B5EF4-FFF2-40B4-BE49-F238E27FC236}">
                <a16:creationId xmlns:a16="http://schemas.microsoft.com/office/drawing/2014/main" id="{7447F855-3A47-468A-A57F-128FD8E2EB3E}"/>
              </a:ext>
            </a:extLst>
          </p:cNvPr>
          <p:cNvSpPr txBox="1">
            <a:spLocks/>
          </p:cNvSpPr>
          <p:nvPr/>
        </p:nvSpPr>
        <p:spPr>
          <a:xfrm>
            <a:off x="1531194" y="1413706"/>
            <a:ext cx="2247032" cy="500626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Alongar</a:t>
            </a:r>
          </a:p>
        </p:txBody>
      </p:sp>
      <p:pic>
        <p:nvPicPr>
          <p:cNvPr id="4" name="Imagem 3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880BCEF4-425D-45CB-B510-487A838D7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6371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 descr="Uma imagem contendo comida&#10;&#10;Descrição gerada com alta confiança">
            <a:extLst>
              <a:ext uri="{FF2B5EF4-FFF2-40B4-BE49-F238E27FC236}">
                <a16:creationId xmlns:a16="http://schemas.microsoft.com/office/drawing/2014/main" id="{6E09C6BB-BB76-48E0-B183-F084668F46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FFC43251-E33A-4954-868A-43913EBC5E72}"/>
              </a:ext>
            </a:extLst>
          </p:cNvPr>
          <p:cNvSpPr txBox="1">
            <a:spLocks/>
          </p:cNvSpPr>
          <p:nvPr/>
        </p:nvSpPr>
        <p:spPr>
          <a:xfrm>
            <a:off x="285463" y="301279"/>
            <a:ext cx="5810537" cy="71847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Recapitulação expressa:</a:t>
            </a:r>
          </a:p>
        </p:txBody>
      </p:sp>
      <p:sp>
        <p:nvSpPr>
          <p:cNvPr id="4" name="Espaço Reservado para Texto 2">
            <a:extLst>
              <a:ext uri="{FF2B5EF4-FFF2-40B4-BE49-F238E27FC236}">
                <a16:creationId xmlns:a16="http://schemas.microsoft.com/office/drawing/2014/main" id="{10D03DE9-6BBB-4081-B80D-78A853CD35D2}"/>
              </a:ext>
            </a:extLst>
          </p:cNvPr>
          <p:cNvSpPr txBox="1">
            <a:spLocks/>
          </p:cNvSpPr>
          <p:nvPr/>
        </p:nvSpPr>
        <p:spPr>
          <a:xfrm>
            <a:off x="392930" y="1413706"/>
            <a:ext cx="3898851" cy="500626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Sei o que estou sentindo?</a:t>
            </a:r>
          </a:p>
        </p:txBody>
      </p:sp>
      <p:sp>
        <p:nvSpPr>
          <p:cNvPr id="5" name="Espaço Reservado para Texto 2">
            <a:extLst>
              <a:ext uri="{FF2B5EF4-FFF2-40B4-BE49-F238E27FC236}">
                <a16:creationId xmlns:a16="http://schemas.microsoft.com/office/drawing/2014/main" id="{1C471D2F-62B7-4F43-A753-1C27AF06AA93}"/>
              </a:ext>
            </a:extLst>
          </p:cNvPr>
          <p:cNvSpPr txBox="1">
            <a:spLocks/>
          </p:cNvSpPr>
          <p:nvPr/>
        </p:nvSpPr>
        <p:spPr>
          <a:xfrm>
            <a:off x="542138" y="3646665"/>
            <a:ext cx="3291904" cy="1225751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44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Inteligência emocional</a:t>
            </a:r>
          </a:p>
        </p:txBody>
      </p:sp>
      <p:sp>
        <p:nvSpPr>
          <p:cNvPr id="6" name="Espaço Reservado para Texto 2">
            <a:extLst>
              <a:ext uri="{FF2B5EF4-FFF2-40B4-BE49-F238E27FC236}">
                <a16:creationId xmlns:a16="http://schemas.microsoft.com/office/drawing/2014/main" id="{5B4FEEFD-6C6F-46C0-9A13-E60696D9EB21}"/>
              </a:ext>
            </a:extLst>
          </p:cNvPr>
          <p:cNvSpPr txBox="1">
            <a:spLocks/>
          </p:cNvSpPr>
          <p:nvPr/>
        </p:nvSpPr>
        <p:spPr>
          <a:xfrm>
            <a:off x="5023926" y="1724748"/>
            <a:ext cx="5093470" cy="1047135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pt-PT" alt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Autoconsciência / Autocontrole / Consciência social.</a:t>
            </a: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Espaço Reservado para Texto 2">
            <a:extLst>
              <a:ext uri="{FF2B5EF4-FFF2-40B4-BE49-F238E27FC236}">
                <a16:creationId xmlns:a16="http://schemas.microsoft.com/office/drawing/2014/main" id="{95C78369-43A1-47B4-B9C8-89AAE1255CEA}"/>
              </a:ext>
            </a:extLst>
          </p:cNvPr>
          <p:cNvSpPr txBox="1">
            <a:spLocks/>
          </p:cNvSpPr>
          <p:nvPr/>
        </p:nvSpPr>
        <p:spPr>
          <a:xfrm>
            <a:off x="5023926" y="3029229"/>
            <a:ext cx="6981263" cy="534616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Fundamental para saúde, bem estar e sucesso.</a:t>
            </a:r>
          </a:p>
        </p:txBody>
      </p:sp>
      <p:sp>
        <p:nvSpPr>
          <p:cNvPr id="9" name="Seta: Dobrada 8">
            <a:extLst>
              <a:ext uri="{FF2B5EF4-FFF2-40B4-BE49-F238E27FC236}">
                <a16:creationId xmlns:a16="http://schemas.microsoft.com/office/drawing/2014/main" id="{3895CC58-47A2-40B6-BE0F-D5A0D0513390}"/>
              </a:ext>
            </a:extLst>
          </p:cNvPr>
          <p:cNvSpPr/>
          <p:nvPr/>
        </p:nvSpPr>
        <p:spPr>
          <a:xfrm>
            <a:off x="1951525" y="1979923"/>
            <a:ext cx="2983910" cy="1619912"/>
          </a:xfrm>
          <a:prstGeom prst="bentArrow">
            <a:avLst>
              <a:gd name="adj1" fmla="val 16549"/>
              <a:gd name="adj2" fmla="val 18627"/>
              <a:gd name="adj3" fmla="val 16806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1" name="Seta: Dobrada 10">
            <a:extLst>
              <a:ext uri="{FF2B5EF4-FFF2-40B4-BE49-F238E27FC236}">
                <a16:creationId xmlns:a16="http://schemas.microsoft.com/office/drawing/2014/main" id="{F6C1EAAD-C823-4AB5-AA90-5CCF71B55C02}"/>
              </a:ext>
            </a:extLst>
          </p:cNvPr>
          <p:cNvSpPr/>
          <p:nvPr/>
        </p:nvSpPr>
        <p:spPr>
          <a:xfrm flipV="1">
            <a:off x="2273269" y="4919244"/>
            <a:ext cx="2662166" cy="847373"/>
          </a:xfrm>
          <a:prstGeom prst="bentArrow">
            <a:avLst>
              <a:gd name="adj1" fmla="val 27862"/>
              <a:gd name="adj2" fmla="val 40185"/>
              <a:gd name="adj3" fmla="val 32774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" name="Espaço Reservado para Texto 2">
            <a:extLst>
              <a:ext uri="{FF2B5EF4-FFF2-40B4-BE49-F238E27FC236}">
                <a16:creationId xmlns:a16="http://schemas.microsoft.com/office/drawing/2014/main" id="{E16FAE3E-C0BB-48B6-93BB-024DFEF69F71}"/>
              </a:ext>
            </a:extLst>
          </p:cNvPr>
          <p:cNvSpPr txBox="1">
            <a:spLocks/>
          </p:cNvSpPr>
          <p:nvPr/>
        </p:nvSpPr>
        <p:spPr>
          <a:xfrm>
            <a:off x="5023926" y="3756308"/>
            <a:ext cx="6978360" cy="2869223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80818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Ouvir o corpo.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Nomear o sentimento.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Medir a intensidade.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Acolher e agir com consciência.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Identificar pistas não verbais de como outra pessoa se sente e agir </a:t>
            </a:r>
            <a:r>
              <a:rPr lang="pt-BR" dirty="0">
                <a:solidFill>
                  <a:schemeClr val="bg1"/>
                </a:solidFill>
              </a:rPr>
              <a:t>conscientemente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pt-PT" alt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Seta: Dobrada 14">
            <a:extLst>
              <a:ext uri="{FF2B5EF4-FFF2-40B4-BE49-F238E27FC236}">
                <a16:creationId xmlns:a16="http://schemas.microsoft.com/office/drawing/2014/main" id="{47C322FE-B1ED-4DD2-A3DC-841619254114}"/>
              </a:ext>
            </a:extLst>
          </p:cNvPr>
          <p:cNvSpPr/>
          <p:nvPr/>
        </p:nvSpPr>
        <p:spPr>
          <a:xfrm>
            <a:off x="2374491" y="3029230"/>
            <a:ext cx="2560944" cy="534616"/>
          </a:xfrm>
          <a:prstGeom prst="bentArrow">
            <a:avLst>
              <a:gd name="adj1" fmla="val 45762"/>
              <a:gd name="adj2" fmla="val 50000"/>
              <a:gd name="adj3" fmla="val 50000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3" name="Imagem 12" descr="Uma imagem contendo clip-art&#10;&#10;Descrição gerada com muito alta confiança">
            <a:extLst>
              <a:ext uri="{FF2B5EF4-FFF2-40B4-BE49-F238E27FC236}">
                <a16:creationId xmlns:a16="http://schemas.microsoft.com/office/drawing/2014/main" id="{6C1764CE-E3C8-4692-B5E1-09A7AE987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8" y="6193381"/>
            <a:ext cx="1329097" cy="638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03591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2016</TotalTime>
  <Words>1486</Words>
  <Application>Microsoft Office PowerPoint</Application>
  <PresentationFormat>Widescreen</PresentationFormat>
  <Paragraphs>292</Paragraphs>
  <Slides>45</Slides>
  <Notes>31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45</vt:i4>
      </vt:variant>
    </vt:vector>
  </HeadingPairs>
  <TitlesOfParts>
    <vt:vector size="53" baseType="lpstr">
      <vt:lpstr>Arial</vt:lpstr>
      <vt:lpstr>Calibri</vt:lpstr>
      <vt:lpstr>Calibri </vt:lpstr>
      <vt:lpstr>Calibri Light</vt:lpstr>
      <vt:lpstr>Dax</vt:lpstr>
      <vt:lpstr>Gill Sans MT</vt:lpstr>
      <vt:lpstr>Montserrat</vt:lpstr>
      <vt:lpstr>Tema do Office</vt:lpstr>
      <vt:lpstr>Apresentação do PowerPoint</vt:lpstr>
      <vt:lpstr>Apresentação do PowerPoint</vt:lpstr>
      <vt:lpstr>OBRIGADO!</vt:lpstr>
      <vt:lpstr>Lista de presença</vt:lpstr>
      <vt:lpstr>COMO ESTÃO?  Como passaram de recesso / férias?  Continuam executando as práticas de Atenção Plena?  O que se lembram de mais interessante de nossos primeiros 4 Encontros? O que te marcou?</vt:lpstr>
      <vt:lpstr>Apresentação do PowerPoint</vt:lpstr>
      <vt:lpstr>Apresentação do PowerPoint</vt:lpstr>
      <vt:lpstr>Apresentação do PowerPoint</vt:lpstr>
      <vt:lpstr>Apresentação do PowerPoint</vt:lpstr>
      <vt:lpstr>Recapitulação expressa: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Mindfulness</vt:lpstr>
      <vt:lpstr>Apresentação do PowerPoint</vt:lpstr>
      <vt:lpstr>Apresentação do PowerPoint</vt:lpstr>
      <vt:lpstr>Apresentação do PowerPoint</vt:lpstr>
      <vt:lpstr>Recapitulação expressa: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Eduardo Pacifico</dc:creator>
  <cp:lastModifiedBy>Eduardo Pacifico</cp:lastModifiedBy>
  <cp:revision>6</cp:revision>
  <dcterms:created xsi:type="dcterms:W3CDTF">2019-01-28T19:52:22Z</dcterms:created>
  <dcterms:modified xsi:type="dcterms:W3CDTF">2019-04-04T00:05:26Z</dcterms:modified>
</cp:coreProperties>
</file>